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07"/>
  </p:notesMasterIdLst>
  <p:handoutMasterIdLst>
    <p:handoutMasterId r:id="rId108"/>
  </p:handoutMasterIdLst>
  <p:sldIdLst>
    <p:sldId id="262" r:id="rId5"/>
    <p:sldId id="440" r:id="rId6"/>
    <p:sldId id="286" r:id="rId7"/>
    <p:sldId id="261" r:id="rId8"/>
    <p:sldId id="322" r:id="rId9"/>
    <p:sldId id="323" r:id="rId10"/>
    <p:sldId id="421" r:id="rId11"/>
    <p:sldId id="275" r:id="rId12"/>
    <p:sldId id="276" r:id="rId13"/>
    <p:sldId id="495" r:id="rId14"/>
    <p:sldId id="327" r:id="rId15"/>
    <p:sldId id="394" r:id="rId16"/>
    <p:sldId id="504" r:id="rId17"/>
    <p:sldId id="326" r:id="rId18"/>
    <p:sldId id="324" r:id="rId19"/>
    <p:sldId id="388" r:id="rId20"/>
    <p:sldId id="444" r:id="rId21"/>
    <p:sldId id="395" r:id="rId22"/>
    <p:sldId id="447" r:id="rId23"/>
    <p:sldId id="424" r:id="rId24"/>
    <p:sldId id="443" r:id="rId25"/>
    <p:sldId id="448" r:id="rId26"/>
    <p:sldId id="450" r:id="rId27"/>
    <p:sldId id="496" r:id="rId28"/>
    <p:sldId id="389" r:id="rId29"/>
    <p:sldId id="426" r:id="rId30"/>
    <p:sldId id="446" r:id="rId31"/>
    <p:sldId id="273" r:id="rId32"/>
    <p:sldId id="274" r:id="rId33"/>
    <p:sldId id="427" r:id="rId34"/>
    <p:sldId id="422" r:id="rId35"/>
    <p:sldId id="428" r:id="rId36"/>
    <p:sldId id="429" r:id="rId37"/>
    <p:sldId id="431" r:id="rId38"/>
    <p:sldId id="434" r:id="rId39"/>
    <p:sldId id="435" r:id="rId40"/>
    <p:sldId id="451" r:id="rId41"/>
    <p:sldId id="436" r:id="rId42"/>
    <p:sldId id="438" r:id="rId43"/>
    <p:sldId id="439" r:id="rId44"/>
    <p:sldId id="278" r:id="rId45"/>
    <p:sldId id="296" r:id="rId46"/>
    <p:sldId id="281" r:id="rId47"/>
    <p:sldId id="282" r:id="rId48"/>
    <p:sldId id="442" r:id="rId49"/>
    <p:sldId id="290" r:id="rId50"/>
    <p:sldId id="291" r:id="rId51"/>
    <p:sldId id="497" r:id="rId52"/>
    <p:sldId id="292" r:id="rId53"/>
    <p:sldId id="300" r:id="rId54"/>
    <p:sldId id="301" r:id="rId55"/>
    <p:sldId id="302" r:id="rId56"/>
    <p:sldId id="499" r:id="rId57"/>
    <p:sldId id="491" r:id="rId58"/>
    <p:sldId id="493" r:id="rId59"/>
    <p:sldId id="492" r:id="rId60"/>
    <p:sldId id="461" r:id="rId61"/>
    <p:sldId id="294" r:id="rId62"/>
    <p:sldId id="463" r:id="rId63"/>
    <p:sldId id="464" r:id="rId64"/>
    <p:sldId id="413" r:id="rId65"/>
    <p:sldId id="453" r:id="rId66"/>
    <p:sldId id="478" r:id="rId67"/>
    <p:sldId id="482" r:id="rId68"/>
    <p:sldId id="481" r:id="rId69"/>
    <p:sldId id="484" r:id="rId70"/>
    <p:sldId id="485" r:id="rId71"/>
    <p:sldId id="486" r:id="rId72"/>
    <p:sldId id="479" r:id="rId73"/>
    <p:sldId id="466" r:id="rId74"/>
    <p:sldId id="475" r:id="rId75"/>
    <p:sldId id="476" r:id="rId76"/>
    <p:sldId id="307" r:id="rId77"/>
    <p:sldId id="489" r:id="rId78"/>
    <p:sldId id="490" r:id="rId79"/>
    <p:sldId id="458" r:id="rId80"/>
    <p:sldId id="459" r:id="rId81"/>
    <p:sldId id="456" r:id="rId82"/>
    <p:sldId id="457" r:id="rId83"/>
    <p:sldId id="350" r:id="rId84"/>
    <p:sldId id="477" r:id="rId85"/>
    <p:sldId id="488" r:id="rId86"/>
    <p:sldId id="487" r:id="rId87"/>
    <p:sldId id="500" r:id="rId88"/>
    <p:sldId id="501" r:id="rId89"/>
    <p:sldId id="502" r:id="rId90"/>
    <p:sldId id="480" r:id="rId91"/>
    <p:sldId id="467" r:id="rId92"/>
    <p:sldId id="468" r:id="rId93"/>
    <p:sldId id="469" r:id="rId94"/>
    <p:sldId id="505" r:id="rId95"/>
    <p:sldId id="398" r:id="rId96"/>
    <p:sldId id="396" r:id="rId97"/>
    <p:sldId id="401" r:id="rId98"/>
    <p:sldId id="400" r:id="rId99"/>
    <p:sldId id="402" r:id="rId100"/>
    <p:sldId id="414" r:id="rId101"/>
    <p:sldId id="415" r:id="rId102"/>
    <p:sldId id="417" r:id="rId103"/>
    <p:sldId id="418" r:id="rId104"/>
    <p:sldId id="419" r:id="rId105"/>
    <p:sldId id="503" r:id="rId106"/>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xmlns="">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3399"/>
    <a:srgbClr val="006600"/>
    <a:srgbClr val="00CC00"/>
    <a:srgbClr val="FFFFCC"/>
    <a:srgbClr val="000099"/>
    <a:srgbClr val="0000CC"/>
    <a:srgbClr val="717580"/>
    <a:srgbClr val="6666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78" autoAdjust="0"/>
    <p:restoredTop sz="90856" autoAdjust="0"/>
  </p:normalViewPr>
  <p:slideViewPr>
    <p:cSldViewPr>
      <p:cViewPr>
        <p:scale>
          <a:sx n="125" d="100"/>
          <a:sy n="125" d="100"/>
        </p:scale>
        <p:origin x="-576" y="600"/>
      </p:cViewPr>
      <p:guideLst>
        <p:guide orient="horz" pos="2115"/>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8256"/>
    </p:cViewPr>
  </p:sorterViewPr>
  <p:notesViewPr>
    <p:cSldViewPr showGuides="1">
      <p:cViewPr varScale="1">
        <p:scale>
          <a:sx n="63" d="100"/>
          <a:sy n="63" d="100"/>
        </p:scale>
        <p:origin x="3354" y="72"/>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3076363" cy="511731"/>
          </a:xfrm>
          <a:prstGeom prst="rect">
            <a:avLst/>
          </a:prstGeom>
        </p:spPr>
        <p:txBody>
          <a:bodyPr vert="horz" lIns="99030" tIns="49515" rIns="99030" bIns="49515" rtlCol="0"/>
          <a:lstStyle>
            <a:lvl1pPr algn="l">
              <a:defRPr sz="1300"/>
            </a:lvl1pPr>
          </a:lstStyle>
          <a:p>
            <a:endParaRPr lang="fr-BE"/>
          </a:p>
        </p:txBody>
      </p:sp>
      <p:sp>
        <p:nvSpPr>
          <p:cNvPr id="3" name="Espace réservé de la date 2"/>
          <p:cNvSpPr>
            <a:spLocks noGrp="1"/>
          </p:cNvSpPr>
          <p:nvPr>
            <p:ph type="dt" sz="quarter" idx="1"/>
          </p:nvPr>
        </p:nvSpPr>
        <p:spPr>
          <a:xfrm>
            <a:off x="4021295" y="1"/>
            <a:ext cx="3076363" cy="511731"/>
          </a:xfrm>
          <a:prstGeom prst="rect">
            <a:avLst/>
          </a:prstGeom>
        </p:spPr>
        <p:txBody>
          <a:bodyPr vert="horz" lIns="99030" tIns="49515" rIns="99030" bIns="49515" rtlCol="0"/>
          <a:lstStyle>
            <a:lvl1pPr algn="r">
              <a:defRPr sz="1300"/>
            </a:lvl1pPr>
          </a:lstStyle>
          <a:p>
            <a:fld id="{28DFB9AF-5C84-4A6A-81C8-17DA9E93C07C}" type="datetimeFigureOut">
              <a:rPr lang="fr-BE" smtClean="0"/>
              <a:t>30/07/2015</a:t>
            </a:fld>
            <a:endParaRPr lang="fr-BE"/>
          </a:p>
        </p:txBody>
      </p:sp>
      <p:sp>
        <p:nvSpPr>
          <p:cNvPr id="4" name="Espace réservé du pied de page 3"/>
          <p:cNvSpPr>
            <a:spLocks noGrp="1"/>
          </p:cNvSpPr>
          <p:nvPr>
            <p:ph type="ftr" sz="quarter" idx="2"/>
          </p:nvPr>
        </p:nvSpPr>
        <p:spPr>
          <a:xfrm>
            <a:off x="1" y="9721107"/>
            <a:ext cx="3477641" cy="511731"/>
          </a:xfrm>
          <a:prstGeom prst="rect">
            <a:avLst/>
          </a:prstGeom>
        </p:spPr>
        <p:txBody>
          <a:bodyPr vert="horz" lIns="99030" tIns="49515" rIns="99030" bIns="49515" rtlCol="0" anchor="b"/>
          <a:lstStyle>
            <a:lvl1pPr algn="l">
              <a:defRPr sz="1300"/>
            </a:lvl1pPr>
          </a:lstStyle>
          <a:p>
            <a:r>
              <a:rPr lang="fr-BE" dirty="0" smtClean="0"/>
              <a:t>JP Mairesse – Commercial Training </a:t>
            </a:r>
            <a:r>
              <a:rPr lang="fr-BE" dirty="0" err="1" smtClean="0"/>
              <a:t>Department</a:t>
            </a:r>
            <a:endParaRPr lang="fr-BE" dirty="0"/>
          </a:p>
        </p:txBody>
      </p:sp>
      <p:sp>
        <p:nvSpPr>
          <p:cNvPr id="5" name="Espace réservé du numéro de diapositive 4"/>
          <p:cNvSpPr>
            <a:spLocks noGrp="1"/>
          </p:cNvSpPr>
          <p:nvPr>
            <p:ph type="sldNum" sz="quarter" idx="3"/>
          </p:nvPr>
        </p:nvSpPr>
        <p:spPr>
          <a:xfrm>
            <a:off x="4021295" y="9721107"/>
            <a:ext cx="3076363" cy="511731"/>
          </a:xfrm>
          <a:prstGeom prst="rect">
            <a:avLst/>
          </a:prstGeom>
        </p:spPr>
        <p:txBody>
          <a:bodyPr vert="horz" lIns="99030" tIns="49515" rIns="99030" bIns="49515" rtlCol="0" anchor="b"/>
          <a:lstStyle>
            <a:lvl1pPr algn="r">
              <a:defRPr sz="1300"/>
            </a:lvl1pPr>
          </a:lstStyle>
          <a:p>
            <a:fld id="{789E5596-BDFC-425D-84F4-112427D6B271}" type="slidenum">
              <a:rPr lang="fr-BE" smtClean="0"/>
              <a:t>‹N°›</a:t>
            </a:fld>
            <a:endParaRPr lang="fr-BE"/>
          </a:p>
        </p:txBody>
      </p:sp>
    </p:spTree>
    <p:extLst>
      <p:ext uri="{BB962C8B-B14F-4D97-AF65-F5344CB8AC3E}">
        <p14:creationId xmlns:p14="http://schemas.microsoft.com/office/powerpoint/2010/main" val="3382009273"/>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3076363" cy="511731"/>
          </a:xfrm>
          <a:prstGeom prst="rect">
            <a:avLst/>
          </a:prstGeom>
        </p:spPr>
        <p:txBody>
          <a:bodyPr vert="horz" lIns="99030" tIns="49515" rIns="99030" bIns="49515" rtlCol="0"/>
          <a:lstStyle>
            <a:lvl1pPr algn="l">
              <a:defRPr sz="1300"/>
            </a:lvl1pPr>
          </a:lstStyle>
          <a:p>
            <a:endParaRPr lang="en-US"/>
          </a:p>
        </p:txBody>
      </p:sp>
      <p:sp>
        <p:nvSpPr>
          <p:cNvPr id="3" name="Espace réservé de la date 2"/>
          <p:cNvSpPr>
            <a:spLocks noGrp="1"/>
          </p:cNvSpPr>
          <p:nvPr>
            <p:ph type="dt" idx="1"/>
          </p:nvPr>
        </p:nvSpPr>
        <p:spPr>
          <a:xfrm>
            <a:off x="4021295" y="1"/>
            <a:ext cx="3076363" cy="511731"/>
          </a:xfrm>
          <a:prstGeom prst="rect">
            <a:avLst/>
          </a:prstGeom>
        </p:spPr>
        <p:txBody>
          <a:bodyPr vert="horz" lIns="99030" tIns="49515" rIns="99030" bIns="49515" rtlCol="0"/>
          <a:lstStyle>
            <a:lvl1pPr algn="r">
              <a:defRPr sz="1300"/>
            </a:lvl1pPr>
          </a:lstStyle>
          <a:p>
            <a:fld id="{CCF61D2C-FF2B-4DC1-8D91-11EC19781A35}" type="datetimeFigureOut">
              <a:rPr lang="en-US" smtClean="0"/>
              <a:t>7/30/2015</a:t>
            </a:fld>
            <a:endParaRPr lang="en-US"/>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30" tIns="49515" rIns="99030" bIns="49515" rtlCol="0" anchor="ctr"/>
          <a:lstStyle/>
          <a:p>
            <a:endParaRPr lang="en-US"/>
          </a:p>
        </p:txBody>
      </p:sp>
      <p:sp>
        <p:nvSpPr>
          <p:cNvPr id="5" name="Espace réservé des commentaires 4"/>
          <p:cNvSpPr>
            <a:spLocks noGrp="1"/>
          </p:cNvSpPr>
          <p:nvPr>
            <p:ph type="body" sz="quarter" idx="3"/>
          </p:nvPr>
        </p:nvSpPr>
        <p:spPr>
          <a:xfrm>
            <a:off x="709931" y="4861441"/>
            <a:ext cx="5679440" cy="4605576"/>
          </a:xfrm>
          <a:prstGeom prst="rect">
            <a:avLst/>
          </a:prstGeom>
        </p:spPr>
        <p:txBody>
          <a:bodyPr vert="horz" lIns="99030" tIns="49515" rIns="99030" bIns="49515"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u numéro de diapositive 6"/>
          <p:cNvSpPr>
            <a:spLocks noGrp="1"/>
          </p:cNvSpPr>
          <p:nvPr>
            <p:ph type="sldNum" sz="quarter" idx="5"/>
          </p:nvPr>
        </p:nvSpPr>
        <p:spPr>
          <a:xfrm>
            <a:off x="4021295" y="9721107"/>
            <a:ext cx="3076363" cy="511731"/>
          </a:xfrm>
          <a:prstGeom prst="rect">
            <a:avLst/>
          </a:prstGeom>
        </p:spPr>
        <p:txBody>
          <a:bodyPr vert="horz" lIns="99030" tIns="49515" rIns="99030" bIns="49515" rtlCol="0" anchor="b"/>
          <a:lstStyle>
            <a:lvl1pPr algn="r">
              <a:defRPr sz="1300"/>
            </a:lvl1pPr>
          </a:lstStyle>
          <a:p>
            <a:r>
              <a:rPr lang="en-US" dirty="0" smtClean="0"/>
              <a:t>EMEA TRAINING DEPARTMENT                </a:t>
            </a:r>
            <a:fld id="{A8A0C016-8AE3-482F-BCCA-599C26BADEFD}" type="slidenum">
              <a:rPr lang="en-US" smtClean="0"/>
              <a:pPr/>
              <a:t>‹N°›</a:t>
            </a:fld>
            <a:endParaRPr lang="en-US" dirty="0"/>
          </a:p>
        </p:txBody>
      </p:sp>
      <p:sp>
        <p:nvSpPr>
          <p:cNvPr id="6" name="Espace réservé du pied de page 5"/>
          <p:cNvSpPr>
            <a:spLocks noGrp="1"/>
          </p:cNvSpPr>
          <p:nvPr>
            <p:ph type="ftr" sz="quarter" idx="4"/>
          </p:nvPr>
        </p:nvSpPr>
        <p:spPr>
          <a:xfrm>
            <a:off x="1" y="9721107"/>
            <a:ext cx="3076363" cy="511731"/>
          </a:xfrm>
          <a:prstGeom prst="rect">
            <a:avLst/>
          </a:prstGeom>
        </p:spPr>
        <p:txBody>
          <a:bodyPr vert="horz" lIns="99030" tIns="49515" rIns="99030" bIns="49515" rtlCol="0" anchor="b"/>
          <a:lstStyle>
            <a:lvl1pPr algn="l">
              <a:defRPr sz="1300"/>
            </a:lvl1pPr>
          </a:lstStyle>
          <a:p>
            <a:r>
              <a:rPr lang="en-US" dirty="0" smtClean="0"/>
              <a:t>JP Mairesse – Commercial Trainer EMEA</a:t>
            </a:r>
            <a:endParaRPr lang="en-US" dirty="0"/>
          </a:p>
        </p:txBody>
      </p:sp>
    </p:spTree>
    <p:extLst>
      <p:ext uri="{BB962C8B-B14F-4D97-AF65-F5344CB8AC3E}">
        <p14:creationId xmlns:p14="http://schemas.microsoft.com/office/powerpoint/2010/main" val="2899989957"/>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68948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1739021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5326258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blank form is also available</a:t>
            </a:r>
            <a:r>
              <a:rPr lang="en-US" baseline="0" dirty="0" smtClean="0"/>
              <a:t> : fill the data and register them in EM Track. You will get a prepared form for the next visit.</a:t>
            </a:r>
            <a:endParaRPr lang="en-US" dirty="0"/>
          </a:p>
        </p:txBody>
      </p:sp>
      <p:sp>
        <p:nvSpPr>
          <p:cNvPr id="4" name="Footer Placeholder 3"/>
          <p:cNvSpPr>
            <a:spLocks noGrp="1"/>
          </p:cNvSpPr>
          <p:nvPr>
            <p:ph type="ftr" sz="quarter" idx="10"/>
          </p:nvPr>
        </p:nvSpPr>
        <p:spPr/>
        <p:txBody>
          <a:bodyPr/>
          <a:lstStyle/>
          <a:p>
            <a:r>
              <a:rPr lang="en-US" smtClean="0"/>
              <a:t>JP Mairesse – Commercial Trainer EMEA</a:t>
            </a:r>
            <a:endParaRPr lang="en-US" dirty="0"/>
          </a:p>
        </p:txBody>
      </p:sp>
    </p:spTree>
    <p:extLst>
      <p:ext uri="{BB962C8B-B14F-4D97-AF65-F5344CB8AC3E}">
        <p14:creationId xmlns:p14="http://schemas.microsoft.com/office/powerpoint/2010/main" val="938244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696732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Attention</a:t>
            </a:r>
            <a:r>
              <a:rPr lang="en-US" baseline="0" dirty="0" smtClean="0"/>
              <a:t> : DELETE </a:t>
            </a:r>
            <a:r>
              <a:rPr lang="en-US" b="1" baseline="0" dirty="0" smtClean="0"/>
              <a:t>&gt; “If you delete this accounts, all vehicles and tires to this account will no longer be available. Are you sure you wish to delete ?”</a:t>
            </a:r>
          </a:p>
          <a:p>
            <a:endParaRPr lang="en-US" b="1"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055602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Attention</a:t>
            </a:r>
            <a:r>
              <a:rPr lang="en-US" baseline="0" dirty="0" smtClean="0"/>
              <a:t> : DELETE </a:t>
            </a:r>
            <a:r>
              <a:rPr lang="en-US" b="1" baseline="0" dirty="0" smtClean="0"/>
              <a:t>&gt; “If you delete this accounts, all vehicles and tires to this account will no longer be available. Are you sure you wish to delete ?”</a:t>
            </a:r>
          </a:p>
          <a:p>
            <a:endParaRPr lang="en-US" b="1"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055602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General information</a:t>
            </a:r>
            <a:r>
              <a:rPr lang="en-US" b="1" baseline="0" dirty="0" smtClean="0"/>
              <a:t> : </a:t>
            </a:r>
            <a:r>
              <a:rPr lang="en-US" baseline="0" dirty="0" smtClean="0"/>
              <a:t>the important data on the customer</a:t>
            </a:r>
          </a:p>
          <a:p>
            <a:r>
              <a:rPr lang="en-US" b="1" baseline="0" dirty="0" smtClean="0"/>
              <a:t>Measurement : </a:t>
            </a:r>
            <a:r>
              <a:rPr lang="en-US" baseline="0" dirty="0" smtClean="0"/>
              <a:t>you have to SELECT your system : Metric  or English , and the pressure units : BAR – Kpa – PSI</a:t>
            </a:r>
          </a:p>
          <a:p>
            <a:r>
              <a:rPr lang="en-US" b="1" baseline="0" dirty="0" smtClean="0"/>
              <a:t>Operation spec :</a:t>
            </a:r>
          </a:p>
          <a:p>
            <a:pPr marL="185682" indent="-185682">
              <a:buFontTx/>
              <a:buChar char="-"/>
            </a:pPr>
            <a:r>
              <a:rPr lang="en-US" baseline="0" dirty="0" smtClean="0"/>
              <a:t>Territory n° : if necessary / required (not a mandatory field)</a:t>
            </a:r>
          </a:p>
          <a:p>
            <a:pPr marL="185682" indent="-185682">
              <a:buFontTx/>
              <a:buChar char="-"/>
            </a:pPr>
            <a:r>
              <a:rPr lang="en-US" baseline="0" dirty="0" smtClean="0"/>
              <a:t>Operation type : not mandatory / but may help if all the machines at that customer work in the same activity / circumstances</a:t>
            </a:r>
          </a:p>
          <a:p>
            <a:r>
              <a:rPr lang="en-US" b="1" baseline="0" dirty="0" smtClean="0"/>
              <a:t>Vehicle operating spec : </a:t>
            </a:r>
          </a:p>
          <a:p>
            <a:pPr marL="185682" indent="-185682">
              <a:buFontTx/>
              <a:buChar char="-"/>
            </a:pPr>
            <a:r>
              <a:rPr lang="en-US" i="1" baseline="0" dirty="0" smtClean="0"/>
              <a:t>Avg loading req.: </a:t>
            </a:r>
            <a:r>
              <a:rPr lang="en-US" baseline="0" dirty="0" smtClean="0"/>
              <a:t>select between rated – within warranty – Outside warranty</a:t>
            </a:r>
          </a:p>
          <a:p>
            <a:pPr marL="185682" indent="-185682">
              <a:buFontTx/>
              <a:buChar char="-"/>
            </a:pPr>
            <a:r>
              <a:rPr lang="en-US" i="1" baseline="0" dirty="0" smtClean="0"/>
              <a:t>Speed / Heat : </a:t>
            </a:r>
            <a:r>
              <a:rPr lang="en-US" baseline="0" dirty="0" smtClean="0"/>
              <a:t>(attention : these data are in miles/hour !  - 1 mile/hour = 1,6 km/hour)</a:t>
            </a:r>
          </a:p>
          <a:p>
            <a:pPr marL="495152" lvl="1"/>
            <a:r>
              <a:rPr lang="en-US" baseline="0" dirty="0" smtClean="0"/>
              <a:t>-low : &lt; 9 mph (= ± 15 km/h)</a:t>
            </a:r>
          </a:p>
          <a:p>
            <a:pPr marL="495152" lvl="1"/>
            <a:r>
              <a:rPr lang="en-US" baseline="0" dirty="0" smtClean="0"/>
              <a:t>-moderate : 9 mph &lt;&gt; 14 mph (= ± 15&lt;&gt;23 km/h)</a:t>
            </a:r>
          </a:p>
          <a:p>
            <a:pPr marL="495152" lvl="1"/>
            <a:r>
              <a:rPr lang="en-US" baseline="0" dirty="0" smtClean="0"/>
              <a:t>-High : &gt; 14 mph (More than 23 km/h)</a:t>
            </a:r>
          </a:p>
          <a:p>
            <a:pPr marL="185682" indent="-185682">
              <a:buFontTx/>
              <a:buChar char="-"/>
            </a:pPr>
            <a:r>
              <a:rPr lang="en-US" i="1" baseline="0" dirty="0" smtClean="0"/>
              <a:t>Cutting : </a:t>
            </a:r>
            <a:r>
              <a:rPr lang="en-US" baseline="0" dirty="0" smtClean="0"/>
              <a:t>3 levels : low – moderate – high</a:t>
            </a:r>
          </a:p>
          <a:p>
            <a:pPr marL="185682" indent="-185682">
              <a:buFontTx/>
              <a:buChar char="-"/>
            </a:pPr>
            <a:endParaRPr lang="en-US" baseline="0" dirty="0" smtClean="0"/>
          </a:p>
          <a:p>
            <a:r>
              <a:rPr lang="en-US" baseline="0" dirty="0" smtClean="0"/>
              <a:t>Options : </a:t>
            </a:r>
          </a:p>
          <a:p>
            <a:pPr marL="185682" indent="-185682">
              <a:buFontTx/>
              <a:buChar char="-"/>
            </a:pPr>
            <a:r>
              <a:rPr lang="en-US" baseline="0" dirty="0" err="1" smtClean="0"/>
              <a:t>Num</a:t>
            </a:r>
            <a:r>
              <a:rPr lang="en-US" baseline="0" dirty="0" smtClean="0"/>
              <a:t> of Non Skid readings : at least 2…(to prevent from irregular wear, for ex.)</a:t>
            </a:r>
          </a:p>
          <a:p>
            <a:pPr marL="185682" indent="-185682">
              <a:buFontTx/>
              <a:buChar char="-"/>
            </a:pPr>
            <a:r>
              <a:rPr lang="en-US" baseline="0" dirty="0" smtClean="0"/>
              <a:t>NS usage : (which RNS must be taken in consideration) First – average – highest – lowest</a:t>
            </a:r>
          </a:p>
          <a:p>
            <a:pPr marL="185682" indent="-185682">
              <a:buFontTx/>
              <a:buChar char="-"/>
            </a:pPr>
            <a:r>
              <a:rPr lang="en-US" baseline="0" dirty="0" smtClean="0"/>
              <a:t>Enable rim Tracking : if you only follow the TIRES (this is our job), uncheck this box, otherwise you’ll have first to mount a tire on a rim before mounting this assembly on a machine and manage it. (See further)</a:t>
            </a:r>
          </a:p>
          <a:p>
            <a:pPr marL="185682" indent="-185682">
              <a:buFontTx/>
              <a:buChar char="-"/>
            </a:pPr>
            <a:endParaRPr lang="en-US" baseline="0" dirty="0" smtClean="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832844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233986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292967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47576" indent="-247576">
              <a:buAutoNum type="arabicPeriod"/>
            </a:pPr>
            <a:r>
              <a:rPr lang="en-US" dirty="0" smtClean="0"/>
              <a:t>Select the right customer &gt; you’ll the</a:t>
            </a:r>
            <a:r>
              <a:rPr lang="en-US" baseline="0" dirty="0" smtClean="0"/>
              <a:t> existing vehicles list (if there are already machines which have been previously created)</a:t>
            </a:r>
          </a:p>
          <a:p>
            <a:pPr marL="247576" indent="-247576">
              <a:buAutoNum type="arabicPeriod"/>
            </a:pPr>
            <a:r>
              <a:rPr lang="en-US" baseline="0" dirty="0" smtClean="0"/>
              <a:t>Modify a machine</a:t>
            </a:r>
          </a:p>
          <a:p>
            <a:pPr marL="247576" indent="-247576">
              <a:buAutoNum type="arabicPeriod"/>
            </a:pPr>
            <a:r>
              <a:rPr lang="en-US" baseline="0" dirty="0" smtClean="0"/>
              <a:t>Add a new machine (click on “NEW”)</a:t>
            </a:r>
            <a:endParaRPr lang="en-US" dirty="0"/>
          </a:p>
        </p:txBody>
      </p:sp>
      <p:sp>
        <p:nvSpPr>
          <p:cNvPr id="6"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948353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  the vehicle : not possible to change the “COMMENTS” area !</a:t>
            </a:r>
          </a:p>
          <a:p>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181719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click “Inspect”, this is what we will see.</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875871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716561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682" indent="-185682">
              <a:buFont typeface="Wingdings" panose="05000000000000000000" pitchFamily="2" charset="2"/>
              <a:buChar char="§"/>
            </a:pPr>
            <a:r>
              <a:rPr lang="en-US" dirty="0" smtClean="0"/>
              <a:t>No tires on the machine / next step will be “fit tires on the machine”</a:t>
            </a:r>
          </a:p>
          <a:p>
            <a:pPr marL="185682" indent="-185682">
              <a:buFont typeface="Wingdings" panose="05000000000000000000" pitchFamily="2" charset="2"/>
              <a:buChar char="§"/>
            </a:pPr>
            <a:endParaRPr lang="en-US" dirty="0" smtClean="0"/>
          </a:p>
          <a:p>
            <a:pPr marL="185682" indent="-185682">
              <a:buFont typeface="Wingdings" panose="05000000000000000000" pitchFamily="2" charset="2"/>
              <a:buChar char="§"/>
            </a:pPr>
            <a:r>
              <a:rPr lang="en-US" baseline="0" dirty="0" smtClean="0"/>
              <a:t>Go to “INVENTORY” :</a:t>
            </a:r>
          </a:p>
          <a:p>
            <a:pPr marL="185682" indent="-185682">
              <a:buFont typeface="Arial" panose="020B0604020202020204" pitchFamily="34" charset="0"/>
              <a:buChar char="•"/>
            </a:pPr>
            <a:endParaRPr lang="en-US" baseline="0" dirty="0" smtClean="0"/>
          </a:p>
          <a:p>
            <a:pPr marL="680834" lvl="1" indent="-185682">
              <a:buFont typeface="Arial" panose="020B0604020202020204" pitchFamily="34" charset="0"/>
              <a:buChar char="•"/>
            </a:pPr>
            <a:r>
              <a:rPr lang="en-US" baseline="0" dirty="0" smtClean="0"/>
              <a:t>Either you fitted available tires from the inventory on the machine ;</a:t>
            </a:r>
          </a:p>
          <a:p>
            <a:pPr marL="680834" lvl="1" indent="-185682">
              <a:buFont typeface="Arial" panose="020B0604020202020204" pitchFamily="34" charset="0"/>
              <a:buChar char="•"/>
            </a:pPr>
            <a:r>
              <a:rPr lang="en-US" baseline="0" dirty="0" smtClean="0"/>
              <a:t>Or you have to create tires if they don’t exist in the customer’s stock.</a:t>
            </a:r>
            <a:endParaRPr lang="en-US" dirty="0" smtClean="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035152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615878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vehicle</a:t>
            </a:r>
            <a:r>
              <a:rPr lang="en-US" baseline="0" dirty="0" smtClean="0"/>
              <a:t> database is “not up to date” !</a:t>
            </a:r>
          </a:p>
          <a:p>
            <a:r>
              <a:rPr lang="en-US" baseline="0" dirty="0" smtClean="0"/>
              <a:t>We are working on it.</a:t>
            </a:r>
          </a:p>
          <a:p>
            <a:r>
              <a:rPr lang="en-US" baseline="0" dirty="0" smtClean="0"/>
              <a:t>It’s possible to add a vehicle / model.</a:t>
            </a:r>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089775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problem today : no reach stackers (2 axles, 6 tires) in </a:t>
            </a:r>
            <a:r>
              <a:rPr lang="en-US" dirty="0" err="1" smtClean="0"/>
              <a:t>config</a:t>
            </a:r>
            <a:r>
              <a:rPr lang="en-US" dirty="0" smtClean="0"/>
              <a:t>. (42)</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777584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898395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144194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 of the already existing tires</a:t>
            </a:r>
            <a:r>
              <a:rPr lang="en-US" baseline="0" dirty="0" smtClean="0"/>
              <a:t> in the selected customer’s inventory.</a:t>
            </a:r>
          </a:p>
          <a:p>
            <a:r>
              <a:rPr lang="en-US" baseline="0" dirty="0" smtClean="0"/>
              <a:t>If a size/design you need, </a:t>
            </a:r>
            <a:r>
              <a:rPr lang="en-US" baseline="0" dirty="0" err="1" smtClean="0"/>
              <a:t>oint</a:t>
            </a:r>
            <a:r>
              <a:rPr lang="en-US" baseline="0" dirty="0" smtClean="0"/>
              <a:t> the line and click “NEW”  Many data will be kept and already filled in the tire edition screen. </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034301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possible to create tires before the</a:t>
            </a:r>
            <a:r>
              <a:rPr lang="en-US" baseline="0" dirty="0" smtClean="0"/>
              <a:t> vehicles, but not really interesting…</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660294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This function can be interesting if there are many same tires</a:t>
            </a:r>
            <a:r>
              <a:rPr lang="en-US" baseline="0" dirty="0" smtClean="0"/>
              <a:t> in service at the same customer</a:t>
            </a:r>
          </a:p>
          <a:p>
            <a:endParaRPr lang="en-US" baseline="0" dirty="0" smtClean="0"/>
          </a:p>
          <a:p>
            <a:r>
              <a:rPr lang="en-US" baseline="0" dirty="0" smtClean="0"/>
              <a:t>You have to fill the serial number but : all the data you’ve filled on the “copied” tire will be also copied (measured RNSK, recommended pressure, </a:t>
            </a:r>
            <a:r>
              <a:rPr lang="en-US" baseline="0" dirty="0" err="1" smtClean="0"/>
              <a:t>hours,etc</a:t>
            </a:r>
            <a:r>
              <a:rPr lang="en-US" baseline="0" dirty="0" smtClean="0"/>
              <a:t>…) They have to be changed/Adapted when you’ll install these tires on a machine !!!</a:t>
            </a:r>
            <a:endParaRPr lang="en-US" dirty="0"/>
          </a:p>
        </p:txBody>
      </p:sp>
      <p:sp>
        <p:nvSpPr>
          <p:cNvPr id="6"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232895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In blue : serial # to be filled</a:t>
            </a:r>
          </a:p>
          <a:p>
            <a:endParaRPr lang="en-US" dirty="0" smtClean="0"/>
          </a:p>
          <a:p>
            <a:r>
              <a:rPr lang="en-US" dirty="0" smtClean="0"/>
              <a:t>Click on “save” &gt; popup : “X records added”</a:t>
            </a:r>
            <a:endParaRPr lang="en-US" dirty="0"/>
          </a:p>
        </p:txBody>
      </p:sp>
      <p:sp>
        <p:nvSpPr>
          <p:cNvPr id="6"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66641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824381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Competitor</a:t>
            </a:r>
            <a:r>
              <a:rPr lang="en-US" baseline="0" dirty="0" smtClean="0"/>
              <a:t> tires : all the data must be available (ONSK…)</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547750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“FLEET” – Be sure that you work with the correct customer, otherwise</a:t>
            </a:r>
            <a:r>
              <a:rPr lang="en-US" baseline="0" dirty="0" smtClean="0"/>
              <a:t>, you won’t find the machine and the tires.</a:t>
            </a:r>
          </a:p>
          <a:p>
            <a:r>
              <a:rPr lang="en-US" baseline="0" dirty="0" smtClean="0"/>
              <a:t>Select the machine and click on “INSPECT”</a:t>
            </a:r>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097475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 the position and then “INSTALL”</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217277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the</a:t>
            </a:r>
            <a:r>
              <a:rPr lang="en-US" baseline="0" dirty="0" smtClean="0"/>
              <a:t> available tires</a:t>
            </a:r>
            <a:r>
              <a:rPr lang="en-US" dirty="0" smtClean="0"/>
              <a:t> owned by the customer are visible (= tires in the inventory).</a:t>
            </a:r>
          </a:p>
          <a:p>
            <a:endParaRPr lang="en-US" dirty="0" smtClean="0"/>
          </a:p>
          <a:p>
            <a:r>
              <a:rPr lang="en-US" dirty="0" smtClean="0"/>
              <a:t>Are</a:t>
            </a:r>
            <a:r>
              <a:rPr lang="en-US" baseline="0" dirty="0" smtClean="0"/>
              <a:t> not available for installation, the tires in one of the following situations :</a:t>
            </a:r>
          </a:p>
          <a:p>
            <a:r>
              <a:rPr lang="en-US" baseline="0" dirty="0" smtClean="0"/>
              <a:t>-scrap</a:t>
            </a:r>
          </a:p>
          <a:p>
            <a:r>
              <a:rPr lang="en-US" baseline="0" dirty="0" smtClean="0"/>
              <a:t>-on hold</a:t>
            </a:r>
          </a:p>
          <a:p>
            <a:r>
              <a:rPr lang="en-US" baseline="0" dirty="0" smtClean="0"/>
              <a:t>-repair</a:t>
            </a:r>
          </a:p>
          <a:p>
            <a:r>
              <a:rPr lang="en-US" baseline="0" dirty="0" smtClean="0"/>
              <a:t>-retread</a:t>
            </a:r>
          </a:p>
          <a:p>
            <a:endParaRPr lang="en-US" dirty="0" smtClean="0"/>
          </a:p>
          <a:p>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928945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689705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5869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59335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298466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r>
              <a:rPr lang="en-US" baseline="0" dirty="0" smtClean="0"/>
              <a:t> on the “SERVICE” icon, select the customer (1)</a:t>
            </a:r>
          </a:p>
          <a:p>
            <a:r>
              <a:rPr lang="en-US" baseline="0" dirty="0" smtClean="0"/>
              <a:t>In the “Vehicle ID” list (on the right side) , select the involved machine (2). </a:t>
            </a:r>
          </a:p>
          <a:p>
            <a:r>
              <a:rPr lang="en-US" baseline="0" dirty="0" smtClean="0"/>
              <a:t>You get now the view of the inspected machine</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256586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963122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System &gt; select your language</a:t>
            </a:r>
            <a:endParaRPr lang="en-US" dirty="0"/>
          </a:p>
        </p:txBody>
      </p:sp>
      <p:sp>
        <p:nvSpPr>
          <p:cNvPr id="6"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883002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a:t>
            </a:r>
            <a:r>
              <a:rPr lang="en-US" baseline="0" dirty="0" smtClean="0"/>
              <a:t> on Oct.,10,2014 (Previous : 8/8/2014) - </a:t>
            </a:r>
            <a:r>
              <a:rPr lang="en-US" dirty="0" smtClean="0"/>
              <a:t>148 hours in service in this example.</a:t>
            </a:r>
          </a:p>
          <a:p>
            <a:r>
              <a:rPr lang="en-US" dirty="0" smtClean="0"/>
              <a:t>Now that the date &amp; the hour are updated, choose the correct  “TEMPERATURE”</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580144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You may remove</a:t>
            </a:r>
            <a:r>
              <a:rPr lang="en-US" baseline="0" dirty="0" smtClean="0"/>
              <a:t> a tire for different reasons :</a:t>
            </a:r>
          </a:p>
          <a:p>
            <a:r>
              <a:rPr lang="en-US" baseline="0" dirty="0" smtClean="0"/>
              <a:t>-to repair</a:t>
            </a:r>
          </a:p>
          <a:p>
            <a:r>
              <a:rPr lang="en-US" baseline="0" dirty="0" smtClean="0"/>
              <a:t>-to retread</a:t>
            </a:r>
          </a:p>
          <a:p>
            <a:r>
              <a:rPr lang="en-US" baseline="0" dirty="0" smtClean="0"/>
              <a:t>-to scrap</a:t>
            </a:r>
          </a:p>
          <a:p>
            <a:r>
              <a:rPr lang="en-US" baseline="0" dirty="0" smtClean="0"/>
              <a:t>-for a claim (“On hold”)</a:t>
            </a:r>
          </a:p>
          <a:p>
            <a:r>
              <a:rPr lang="en-US" baseline="0" dirty="0" smtClean="0"/>
              <a:t>- The customer sold / transferred the tire</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035299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available</a:t>
            </a:r>
            <a:r>
              <a:rPr lang="en-US" baseline="0" dirty="0" smtClean="0"/>
              <a:t> information (as much as possible).</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407349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365108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You have to CHANGE the Hours (add one hour at least)</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075083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forget</a:t>
            </a:r>
            <a:r>
              <a:rPr lang="en-US" baseline="0" dirty="0" smtClean="0"/>
              <a:t> to remount another tire.</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61161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590702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Rotation of tires :</a:t>
            </a:r>
          </a:p>
          <a:p>
            <a:endParaRPr lang="en-US" dirty="0" smtClean="0"/>
          </a:p>
          <a:p>
            <a:r>
              <a:rPr lang="en-US" dirty="0" smtClean="0"/>
              <a:t>From 1L to 2L , idem for the</a:t>
            </a:r>
            <a:r>
              <a:rPr lang="en-US" baseline="0" dirty="0" smtClean="0"/>
              <a:t> right side</a:t>
            </a:r>
          </a:p>
          <a:p>
            <a:endParaRPr lang="en-US" baseline="0" dirty="0" smtClean="0"/>
          </a:p>
          <a:p>
            <a:r>
              <a:rPr lang="en-US" baseline="0" dirty="0" smtClean="0"/>
              <a:t>Must be done tire per tire !!!!</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218020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028483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31911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7501226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 tire is not available in the inventory (repair</a:t>
            </a:r>
            <a:r>
              <a:rPr lang="en-US" baseline="0" dirty="0" smtClean="0"/>
              <a:t> / on hold / Scrap…), before to be reused, it must come back to inventory.</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2167573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294540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571683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678110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7149742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Only </a:t>
            </a:r>
            <a:r>
              <a:rPr lang="en-US" b="1" u="sng" dirty="0" smtClean="0"/>
              <a:t>non-installed tires </a:t>
            </a:r>
            <a:r>
              <a:rPr lang="en-US" dirty="0" smtClean="0"/>
              <a:t>can be transferred.</a:t>
            </a:r>
          </a:p>
          <a:p>
            <a:r>
              <a:rPr lang="en-US" dirty="0" smtClean="0"/>
              <a:t>-Transfer of tires means that the customer who will receive the tires is</a:t>
            </a:r>
            <a:r>
              <a:rPr lang="en-US" baseline="0" dirty="0" smtClean="0"/>
              <a:t> already existing in the accounts list…</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842867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Transfer with tires &amp; rims :</a:t>
            </a:r>
          </a:p>
          <a:p>
            <a:r>
              <a:rPr lang="en-US" dirty="0" smtClean="0"/>
              <a:t>If yes, the vehicle</a:t>
            </a:r>
            <a:r>
              <a:rPr lang="en-US" baseline="0" dirty="0" smtClean="0"/>
              <a:t> is transferred as it was at the “Current account”.</a:t>
            </a:r>
          </a:p>
          <a:p>
            <a:r>
              <a:rPr lang="en-US" baseline="0" dirty="0" smtClean="0"/>
              <a:t>If NO = Split between tires/rims &amp; vehicle :</a:t>
            </a:r>
          </a:p>
          <a:p>
            <a:pPr marL="185682" indent="-185682">
              <a:buFontTx/>
              <a:buChar char="-"/>
            </a:pPr>
            <a:r>
              <a:rPr lang="en-US" baseline="0" dirty="0" smtClean="0"/>
              <a:t>the tires will be transferred to the current account inventory</a:t>
            </a:r>
          </a:p>
          <a:p>
            <a:pPr marL="185682" indent="-185682">
              <a:buFontTx/>
              <a:buChar char="-"/>
            </a:pPr>
            <a:r>
              <a:rPr lang="en-US" baseline="0" dirty="0" smtClean="0"/>
              <a:t>the vehicle is transferred to the final account without wheels. The four positions (here in this sample) will be “blank” on the vehicle service screen.</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982505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9150459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5288658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964320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6"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6125022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3754630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2766320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title</a:t>
            </a:r>
            <a:r>
              <a:rPr lang="en-US" baseline="0" dirty="0" smtClean="0"/>
              <a:t> &amp; available filters</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5399569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3166838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see al the tires in your</a:t>
            </a:r>
            <a:r>
              <a:rPr lang="en-US" baseline="0" dirty="0" smtClean="0"/>
              <a:t> database, customer by customer. It’s possible to select one or more customers, following what you want to do with this report. You have here the amount of tires only, with the different vehicles. I’s an OVERVIEW with less details.</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698661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Uncheck</a:t>
            </a:r>
            <a:r>
              <a:rPr lang="en-US" baseline="0" dirty="0" smtClean="0"/>
              <a:t> “Excel Raw data”, otherwise, it is NOT possible to select another format !</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9636034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2539166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8262724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006503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14149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6"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0784378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09 : Tire Forecast</a:t>
            </a:r>
            <a:r>
              <a:rPr lang="en-US" baseline="0" dirty="0" smtClean="0"/>
              <a:t> report / account name / Vehicle ID / Original + retread + repair - adjustment</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4665585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094195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7753822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forecast can be</a:t>
            </a:r>
            <a:r>
              <a:rPr lang="en-US" baseline="0" dirty="0" smtClean="0"/>
              <a:t> done :</a:t>
            </a:r>
          </a:p>
          <a:p>
            <a:r>
              <a:rPr lang="en-US" baseline="0" dirty="0" smtClean="0"/>
              <a:t>-by customer(s) – one or more</a:t>
            </a:r>
          </a:p>
          <a:p>
            <a:r>
              <a:rPr lang="en-US" baseline="0" dirty="0" smtClean="0"/>
              <a:t>-by tire size (selection possible)</a:t>
            </a:r>
          </a:p>
          <a:p>
            <a:r>
              <a:rPr lang="en-US" baseline="0" dirty="0" smtClean="0"/>
              <a:t>-by vehicle ID </a:t>
            </a:r>
          </a:p>
          <a:p>
            <a:r>
              <a:rPr lang="en-US" baseline="0" dirty="0" smtClean="0"/>
              <a:t>-by tire type, etc…</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6555763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858647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5454078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know the tires needs </a:t>
            </a:r>
            <a:r>
              <a:rPr lang="en-US" u="sng" dirty="0" smtClean="0"/>
              <a:t>for all my customers</a:t>
            </a:r>
            <a:r>
              <a:rPr lang="en-US" dirty="0" smtClean="0"/>
              <a:t>, for the years 2015-2020</a:t>
            </a:r>
            <a:r>
              <a:rPr lang="en-US" baseline="0" dirty="0" smtClean="0"/>
              <a:t> (…), with the costs (calculated with the prices I filled in the tires database)</a:t>
            </a:r>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3576506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2183196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Tires reports [23 : Tire Needs Forecast Report] – tires sizes selected</a:t>
            </a:r>
            <a:r>
              <a:rPr lang="en-US" baseline="0" dirty="0" smtClean="0"/>
              <a:t> – Show costs</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2356889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905546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5518598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3136313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586169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6771010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6911668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Customer’s fleet data collection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“Report” chapter, Select “Vehicle</a:t>
            </a:r>
            <a:r>
              <a:rPr lang="en-US" baseline="0" dirty="0" smtClean="0"/>
              <a:t> Reports”</a:t>
            </a:r>
            <a:endParaRPr lang="en-US" dirty="0" smtClean="0"/>
          </a:p>
          <a:p>
            <a:pPr marL="171450" indent="-171450">
              <a:buFontTx/>
              <a:buChar char="-"/>
            </a:pPr>
            <a:r>
              <a:rPr lang="en-US" baseline="0" dirty="0" smtClean="0"/>
              <a:t>In the table “Select Report”, choose 103 : Fleet Data Collection</a:t>
            </a:r>
          </a:p>
          <a:p>
            <a:pPr marL="171450" indent="-171450">
              <a:buFontTx/>
              <a:buChar char="-"/>
            </a:pPr>
            <a:r>
              <a:rPr lang="en-US" baseline="0" dirty="0" smtClean="0"/>
              <a:t>Select the customer and click on the report button &gt; pop up with 2 options (see next slide for more details).</a:t>
            </a:r>
            <a:endParaRPr lang="en-US" dirty="0"/>
          </a:p>
        </p:txBody>
      </p:sp>
      <p:sp>
        <p:nvSpPr>
          <p:cNvPr id="4" name="Footer Placeholder 3"/>
          <p:cNvSpPr>
            <a:spLocks noGrp="1"/>
          </p:cNvSpPr>
          <p:nvPr>
            <p:ph type="ftr" sz="quarter" idx="10"/>
          </p:nvPr>
        </p:nvSpPr>
        <p:spPr/>
        <p:txBody>
          <a:bodyPr/>
          <a:lstStyle/>
          <a:p>
            <a:r>
              <a:rPr lang="en-US" smtClean="0"/>
              <a:t>JP Mairesse – Commercial Trainer EMEA</a:t>
            </a:r>
            <a:endParaRPr lang="en-US" dirty="0"/>
          </a:p>
        </p:txBody>
      </p:sp>
    </p:spTree>
    <p:extLst>
      <p:ext uri="{BB962C8B-B14F-4D97-AF65-F5344CB8AC3E}">
        <p14:creationId xmlns:p14="http://schemas.microsoft.com/office/powerpoint/2010/main" val="5817352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 1 : you will get personalized form for the customer(s) you selected (see next slide for further details).</a:t>
            </a:r>
          </a:p>
          <a:p>
            <a:r>
              <a:rPr lang="en-US" dirty="0" smtClean="0"/>
              <a:t>Option 2 : you may</a:t>
            </a:r>
            <a:r>
              <a:rPr lang="en-US" baseline="0" dirty="0" smtClean="0"/>
              <a:t> select a configuration in the list to create an empty form.</a:t>
            </a:r>
            <a:endParaRPr lang="en-US" dirty="0"/>
          </a:p>
        </p:txBody>
      </p:sp>
      <p:sp>
        <p:nvSpPr>
          <p:cNvPr id="4" name="Footer Placeholder 3"/>
          <p:cNvSpPr>
            <a:spLocks noGrp="1"/>
          </p:cNvSpPr>
          <p:nvPr>
            <p:ph type="ftr" sz="quarter" idx="10"/>
          </p:nvPr>
        </p:nvSpPr>
        <p:spPr/>
        <p:txBody>
          <a:bodyPr/>
          <a:lstStyle/>
          <a:p>
            <a:r>
              <a:rPr lang="en-US" smtClean="0"/>
              <a:t>JP Mairesse – Commercial Trainer EMEA</a:t>
            </a:r>
            <a:endParaRPr lang="en-US" dirty="0"/>
          </a:p>
        </p:txBody>
      </p:sp>
    </p:spTree>
    <p:extLst>
      <p:ext uri="{BB962C8B-B14F-4D97-AF65-F5344CB8AC3E}">
        <p14:creationId xmlns:p14="http://schemas.microsoft.com/office/powerpoint/2010/main" val="24694924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 1 : you have already available data recorded in EM</a:t>
            </a:r>
            <a:r>
              <a:rPr lang="en-US" baseline="0" dirty="0" smtClean="0"/>
              <a:t> Track.</a:t>
            </a:r>
          </a:p>
          <a:p>
            <a:r>
              <a:rPr lang="en-US" baseline="0" dirty="0" smtClean="0"/>
              <a:t>As you print the regular report form, you’ll find what you recorded previously. You just need to update the info.</a:t>
            </a:r>
            <a:endParaRPr lang="en-US" dirty="0"/>
          </a:p>
        </p:txBody>
      </p:sp>
      <p:sp>
        <p:nvSpPr>
          <p:cNvPr id="4" name="Footer Placeholder 3"/>
          <p:cNvSpPr>
            <a:spLocks noGrp="1"/>
          </p:cNvSpPr>
          <p:nvPr>
            <p:ph type="ftr" sz="quarter" idx="10"/>
          </p:nvPr>
        </p:nvSpPr>
        <p:spPr/>
        <p:txBody>
          <a:bodyPr/>
          <a:lstStyle/>
          <a:p>
            <a:r>
              <a:rPr lang="en-US" smtClean="0"/>
              <a:t>JP Mairesse – Commercial Trainer EMEA</a:t>
            </a:r>
            <a:endParaRPr lang="en-US" dirty="0"/>
          </a:p>
        </p:txBody>
      </p:sp>
    </p:spTree>
    <p:extLst>
      <p:ext uri="{BB962C8B-B14F-4D97-AF65-F5344CB8AC3E}">
        <p14:creationId xmlns:p14="http://schemas.microsoft.com/office/powerpoint/2010/main" val="5840437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5231299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401488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Tires in service / all brands and sizes / all customers &gt; hours per mm (easy</a:t>
            </a:r>
            <a:r>
              <a:rPr lang="en-US" baseline="0" dirty="0" smtClean="0"/>
              <a:t> to calculate a cost/hour)</a:t>
            </a:r>
          </a:p>
          <a:p>
            <a:r>
              <a:rPr lang="en-US" baseline="0" dirty="0" smtClean="0"/>
              <a:t>Can be done – of course – customer by customer</a:t>
            </a:r>
          </a:p>
          <a:p>
            <a:endParaRPr lang="en-US" baseline="0" dirty="0" smtClean="0"/>
          </a:p>
          <a:p>
            <a:r>
              <a:rPr lang="en-US" sz="1300" dirty="0"/>
              <a:t>Note that not all reports / graphs are affected by all filters.  If you notice while running a report or graph that no or limited data appears, please check your filter settings.</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140987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6155161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304">
              <a:defRPr/>
            </a:pPr>
            <a:r>
              <a:rPr lang="en-US" dirty="0" smtClean="0"/>
              <a:t>Example of a graph</a:t>
            </a:r>
            <a:r>
              <a:rPr lang="en-US" baseline="0" dirty="0" smtClean="0"/>
              <a:t> for Dave’s Gold mine </a:t>
            </a:r>
            <a:r>
              <a:rPr lang="en-US" b="1" baseline="0" dirty="0" smtClean="0"/>
              <a:t>/ by tire type-size </a:t>
            </a:r>
            <a:r>
              <a:rPr lang="en-US" baseline="0" dirty="0" smtClean="0"/>
              <a:t>/projected cost (in the selected currency)</a:t>
            </a:r>
            <a:endParaRPr lang="en-US" dirty="0" smtClean="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9260759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1910259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“Backup”</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7698222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possible to select </a:t>
            </a:r>
            <a:r>
              <a:rPr lang="en-US" b="1" dirty="0" smtClean="0"/>
              <a:t>TWO</a:t>
            </a:r>
            <a:r>
              <a:rPr lang="en-US" dirty="0" smtClean="0"/>
              <a:t> tires brands !</a:t>
            </a:r>
            <a:endParaRPr lang="en-US" dirty="0"/>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16630112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25178239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3990500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5207161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4917484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40584230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p:cNvSpPr>
            <a:spLocks noGrp="1"/>
          </p:cNvSpPr>
          <p:nvPr>
            <p:ph type="ftr" sz="quarter" idx="4"/>
          </p:nvPr>
        </p:nvSpPr>
        <p:spPr>
          <a:xfrm>
            <a:off x="0" y="9721107"/>
            <a:ext cx="3550478" cy="511731"/>
          </a:xfrm>
        </p:spPr>
        <p:txBody>
          <a:bodyPr/>
          <a:lstStyle/>
          <a:p>
            <a:r>
              <a:rPr lang="en-US" dirty="0" smtClean="0"/>
              <a:t>JP Mairesse – EMEA Training Department</a:t>
            </a:r>
            <a:endParaRPr lang="en-US" dirty="0"/>
          </a:p>
        </p:txBody>
      </p:sp>
    </p:spTree>
    <p:extLst>
      <p:ext uri="{BB962C8B-B14F-4D97-AF65-F5344CB8AC3E}">
        <p14:creationId xmlns:p14="http://schemas.microsoft.com/office/powerpoint/2010/main" val="3652909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a:xfrm>
            <a:off x="0" y="0"/>
            <a:ext cx="9144000" cy="476672"/>
          </a:xfrm>
          <a:prstGeom prst="rect">
            <a:avLst/>
          </a:prstGeom>
          <a:solidFill>
            <a:srgbClr val="004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90118" y="21691"/>
            <a:ext cx="1781883" cy="433289"/>
          </a:xfrm>
          <a:prstGeom prst="rect">
            <a:avLst/>
          </a:prstGeom>
        </p:spPr>
      </p:pic>
      <p:cxnSp>
        <p:nvCxnSpPr>
          <p:cNvPr id="9" name="Connecteur droit 8"/>
          <p:cNvCxnSpPr/>
          <p:nvPr userDrawn="1"/>
        </p:nvCxnSpPr>
        <p:spPr>
          <a:xfrm>
            <a:off x="179512" y="6453336"/>
            <a:ext cx="878497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userDrawn="1"/>
        </p:nvSpPr>
        <p:spPr>
          <a:xfrm>
            <a:off x="179511" y="6525344"/>
            <a:ext cx="8892489" cy="307777"/>
          </a:xfrm>
          <a:prstGeom prst="rect">
            <a:avLst/>
          </a:prstGeom>
          <a:noFill/>
        </p:spPr>
        <p:txBody>
          <a:bodyPr wrap="square" rtlCol="0">
            <a:spAutoFit/>
          </a:bodyPr>
          <a:lstStyle/>
          <a:p>
            <a:r>
              <a:rPr lang="fr-BE" sz="700" dirty="0" err="1" smtClean="0"/>
              <a:t>Contains</a:t>
            </a:r>
            <a:r>
              <a:rPr lang="fr-BE" sz="700" dirty="0" smtClean="0"/>
              <a:t> </a:t>
            </a:r>
            <a:r>
              <a:rPr lang="fr-BE" sz="700" dirty="0" err="1" smtClean="0"/>
              <a:t>confidential</a:t>
            </a:r>
            <a:r>
              <a:rPr lang="fr-BE" sz="700" dirty="0" smtClean="0"/>
              <a:t> and/or </a:t>
            </a:r>
            <a:r>
              <a:rPr lang="fr-BE" sz="700" dirty="0" err="1" smtClean="0"/>
              <a:t>proprietary</a:t>
            </a:r>
            <a:r>
              <a:rPr lang="fr-BE" sz="700" dirty="0" smtClean="0"/>
              <a:t>  </a:t>
            </a:r>
            <a:r>
              <a:rPr lang="fr-BE" sz="700" dirty="0" err="1" smtClean="0"/>
              <a:t>information.May</a:t>
            </a:r>
            <a:r>
              <a:rPr lang="fr-BE" sz="700" dirty="0" smtClean="0"/>
              <a:t> not </a:t>
            </a:r>
            <a:r>
              <a:rPr lang="fr-BE" sz="700" dirty="0" err="1" smtClean="0"/>
              <a:t>be</a:t>
            </a:r>
            <a:r>
              <a:rPr lang="fr-BE" sz="700" dirty="0" smtClean="0"/>
              <a:t> </a:t>
            </a:r>
            <a:r>
              <a:rPr lang="fr-BE" sz="700" dirty="0" err="1" smtClean="0"/>
              <a:t>copied</a:t>
            </a:r>
            <a:r>
              <a:rPr lang="fr-BE" sz="700" dirty="0" smtClean="0"/>
              <a:t> or </a:t>
            </a:r>
            <a:r>
              <a:rPr lang="fr-BE" sz="700" dirty="0" err="1" smtClean="0"/>
              <a:t>disseminated</a:t>
            </a:r>
            <a:r>
              <a:rPr lang="fr-BE" sz="700" dirty="0" smtClean="0"/>
              <a:t> </a:t>
            </a:r>
            <a:r>
              <a:rPr lang="fr-BE" sz="700" dirty="0" err="1" smtClean="0"/>
              <a:t>without</a:t>
            </a:r>
            <a:r>
              <a:rPr lang="fr-BE" sz="700" dirty="0" smtClean="0"/>
              <a:t> the </a:t>
            </a:r>
            <a:r>
              <a:rPr lang="fr-BE" sz="700" dirty="0" err="1" smtClean="0"/>
              <a:t>expressed</a:t>
            </a:r>
            <a:r>
              <a:rPr lang="fr-BE" sz="700" dirty="0" smtClean="0"/>
              <a:t> </a:t>
            </a:r>
            <a:r>
              <a:rPr lang="fr-BE" sz="700" dirty="0" err="1" smtClean="0"/>
              <a:t>written</a:t>
            </a:r>
            <a:r>
              <a:rPr lang="fr-BE" sz="700" dirty="0" smtClean="0"/>
              <a:t> 		J.P. Mairesse  - Commercial Tires</a:t>
            </a:r>
            <a:r>
              <a:rPr lang="fr-BE" sz="700" baseline="0" dirty="0" smtClean="0"/>
              <a:t> Trainer</a:t>
            </a:r>
            <a:endParaRPr lang="fr-BE" sz="700" dirty="0" smtClean="0"/>
          </a:p>
          <a:p>
            <a:r>
              <a:rPr lang="fr-BE" sz="700" dirty="0" smtClean="0"/>
              <a:t>consent of the Goodyear Tire &amp; </a:t>
            </a:r>
            <a:r>
              <a:rPr lang="fr-BE" sz="700" dirty="0" err="1" smtClean="0"/>
              <a:t>Rubber</a:t>
            </a:r>
            <a:r>
              <a:rPr lang="fr-BE" sz="700" dirty="0" smtClean="0"/>
              <a:t> </a:t>
            </a:r>
            <a:r>
              <a:rPr lang="fr-BE" sz="700" dirty="0" err="1" smtClean="0"/>
              <a:t>company</a:t>
            </a:r>
            <a:r>
              <a:rPr lang="fr-BE" sz="700" baseline="0" dirty="0" smtClean="0"/>
              <a:t>					EMEA Commercial Tires Training </a:t>
            </a:r>
            <a:r>
              <a:rPr lang="fr-BE" sz="700" baseline="0" dirty="0" err="1" smtClean="0"/>
              <a:t>department</a:t>
            </a:r>
            <a:r>
              <a:rPr lang="fr-BE" sz="700" baseline="0" dirty="0" smtClean="0"/>
              <a:t>.</a:t>
            </a:r>
            <a:endParaRPr lang="fr-BE" sz="700" dirty="0"/>
          </a:p>
        </p:txBody>
      </p:sp>
    </p:spTree>
    <p:extLst>
      <p:ext uri="{BB962C8B-B14F-4D97-AF65-F5344CB8AC3E}">
        <p14:creationId xmlns:p14="http://schemas.microsoft.com/office/powerpoint/2010/main" val="111409765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7ED2B-0B7A-4630-BD27-4FCC0B324034}" type="slidenum">
              <a:rPr lang="en-US" smtClean="0"/>
              <a:t>‹N°›</a:t>
            </a:fld>
            <a:endParaRPr lang="en-US"/>
          </a:p>
        </p:txBody>
      </p:sp>
    </p:spTree>
    <p:extLst>
      <p:ext uri="{BB962C8B-B14F-4D97-AF65-F5344CB8AC3E}">
        <p14:creationId xmlns:p14="http://schemas.microsoft.com/office/powerpoint/2010/main" val="2116943773"/>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gif"/><Relationship Id="rId11" Type="http://schemas.openxmlformats.org/officeDocument/2006/relationships/image" Target="../media/image15.JPG"/><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image" Target="../media/image8.gif"/><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81.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5.JP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90.JPG"/></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101.jpeg"/><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jpeg"/></Relationships>
</file>

<file path=ppt/slides/_rels/slide8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png"/></Relationships>
</file>

<file path=ppt/slides/_rels/slide91.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gif"/></Relationships>
</file>

<file path=ppt/slides/_rels/slide9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9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ean-Pol\Pictures\OTR training janvier 2012\IMG_4943 (Copier).JPG"/>
          <p:cNvPicPr>
            <a:picLocks noChangeAspect="1" noChangeArrowheads="1"/>
          </p:cNvPicPr>
          <p:nvPr/>
        </p:nvPicPr>
        <p:blipFill rotWithShape="1">
          <a:blip r:embed="rId3">
            <a:extLst>
              <a:ext uri="{28A0092B-C50C-407E-A947-70E740481C1C}">
                <a14:useLocalDpi xmlns:a14="http://schemas.microsoft.com/office/drawing/2010/main" val="0"/>
              </a:ext>
            </a:extLst>
          </a:blip>
          <a:srcRect b="7776"/>
          <a:stretch/>
        </p:blipFill>
        <p:spPr bwMode="auto">
          <a:xfrm>
            <a:off x="-326" y="476671"/>
            <a:ext cx="9144326" cy="638589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00" y="108000"/>
            <a:ext cx="293089" cy="515837"/>
          </a:xfrm>
          <a:prstGeom prst="rect">
            <a:avLst/>
          </a:prstGeom>
        </p:spPr>
      </p:pic>
      <p:sp>
        <p:nvSpPr>
          <p:cNvPr id="3" name="ZoneTexte 2"/>
          <p:cNvSpPr txBox="1"/>
          <p:nvPr/>
        </p:nvSpPr>
        <p:spPr>
          <a:xfrm>
            <a:off x="1187461" y="5661248"/>
            <a:ext cx="6768752" cy="584775"/>
          </a:xfrm>
          <a:prstGeom prst="rect">
            <a:avLst/>
          </a:prstGeom>
          <a:noFill/>
        </p:spPr>
        <p:txBody>
          <a:bodyPr wrap="square" rtlCol="0">
            <a:spAutoFit/>
          </a:bodyPr>
          <a:lstStyle/>
          <a:p>
            <a:pPr algn="ctr"/>
            <a:r>
              <a:rPr lang="en-US" sz="3200" b="1" dirty="0" smtClean="0">
                <a:latin typeface="Arial Black" panose="020B0A04020102020204" pitchFamily="34" charset="0"/>
              </a:rPr>
              <a:t>EM Track </a:t>
            </a:r>
            <a:r>
              <a:rPr lang="en-US" sz="3200" b="1" dirty="0" smtClean="0">
                <a:latin typeface="Arial Black" panose="020B0A04020102020204" pitchFamily="34" charset="0"/>
              </a:rPr>
              <a:t>III</a:t>
            </a:r>
            <a:endParaRPr lang="en-US" sz="2000" b="1" dirty="0">
              <a:latin typeface="Arial Black" panose="020B0A04020102020204" pitchFamily="34" charset="0"/>
            </a:endParaRPr>
          </a:p>
        </p:txBody>
      </p:sp>
      <p:sp>
        <p:nvSpPr>
          <p:cNvPr id="7" name="ZoneTexte 6"/>
          <p:cNvSpPr txBox="1"/>
          <p:nvPr/>
        </p:nvSpPr>
        <p:spPr>
          <a:xfrm>
            <a:off x="3095917" y="6253231"/>
            <a:ext cx="2952165" cy="400110"/>
          </a:xfrm>
          <a:prstGeom prst="rect">
            <a:avLst/>
          </a:prstGeom>
          <a:noFill/>
        </p:spPr>
        <p:txBody>
          <a:bodyPr wrap="square" rtlCol="0">
            <a:spAutoFit/>
          </a:bodyPr>
          <a:lstStyle/>
          <a:p>
            <a:pPr algn="ctr"/>
            <a:r>
              <a:rPr lang="en-US" sz="2000" b="1" dirty="0" smtClean="0">
                <a:solidFill>
                  <a:srgbClr val="002060"/>
                </a:solidFill>
                <a:latin typeface="Arial Black" panose="020B0A04020102020204" pitchFamily="34" charset="0"/>
              </a:rPr>
              <a:t>07-</a:t>
            </a:r>
            <a:r>
              <a:rPr lang="en-US" sz="2000" b="1" dirty="0" smtClean="0">
                <a:solidFill>
                  <a:srgbClr val="002060"/>
                </a:solidFill>
                <a:latin typeface="Arial Black" panose="020B0A04020102020204" pitchFamily="34" charset="0"/>
              </a:rPr>
              <a:t>2015</a:t>
            </a:r>
            <a:endParaRPr lang="en-US" sz="20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2941638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28"/>
          <p:cNvSpPr txBox="1">
            <a:spLocks noChangeArrowheads="1"/>
          </p:cNvSpPr>
          <p:nvPr/>
        </p:nvSpPr>
        <p:spPr bwMode="auto">
          <a:xfrm>
            <a:off x="403748" y="764704"/>
            <a:ext cx="8208912" cy="584775"/>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a:spAutoFit/>
          </a:bodyPr>
          <a:lstStyle/>
          <a:p>
            <a:pPr algn="ctr"/>
            <a:r>
              <a:rPr lang="en-US" altLang="en-US" sz="3200" b="1" dirty="0" smtClean="0"/>
              <a:t>EM </a:t>
            </a:r>
            <a:r>
              <a:rPr lang="en-US" altLang="en-US" sz="3200" b="1" dirty="0"/>
              <a:t>Track </a:t>
            </a:r>
            <a:r>
              <a:rPr lang="en-US" altLang="en-US" sz="3200" b="1" dirty="0" smtClean="0"/>
              <a:t>III : process</a:t>
            </a:r>
            <a:endParaRPr lang="en-US" altLang="en-US" sz="2400" b="1" dirty="0">
              <a:latin typeface="Times New Roman" pitchFamily="18" charset="0"/>
            </a:endParaRPr>
          </a:p>
        </p:txBody>
      </p:sp>
      <p:sp>
        <p:nvSpPr>
          <p:cNvPr id="4"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Process</a:t>
            </a:r>
            <a:endParaRPr lang="en-US" b="1" dirty="0">
              <a:solidFill>
                <a:schemeClr val="bg1"/>
              </a:solidFill>
            </a:endParaRPr>
          </a:p>
        </p:txBody>
      </p:sp>
      <p:sp>
        <p:nvSpPr>
          <p:cNvPr id="5" name="Rounded Rectangle 4"/>
          <p:cNvSpPr/>
          <p:nvPr/>
        </p:nvSpPr>
        <p:spPr>
          <a:xfrm>
            <a:off x="2982714" y="1733979"/>
            <a:ext cx="3096344" cy="648072"/>
          </a:xfrm>
          <a:prstGeom prst="roundRect">
            <a:avLst/>
          </a:prstGeom>
          <a:solidFill>
            <a:schemeClr val="bg1"/>
          </a:solidFill>
          <a:ln>
            <a:solidFill>
              <a:schemeClr val="bg1">
                <a:lumMod val="6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solidFill>
                  <a:schemeClr val="tx1"/>
                </a:solidFill>
              </a:rPr>
              <a:t>Create user</a:t>
            </a:r>
            <a:endParaRPr lang="en-US" sz="2000" b="1" dirty="0">
              <a:solidFill>
                <a:schemeClr val="tx1"/>
              </a:solidFill>
            </a:endParaRPr>
          </a:p>
        </p:txBody>
      </p:sp>
      <p:sp>
        <p:nvSpPr>
          <p:cNvPr id="6" name="Rounded Rectangle 5"/>
          <p:cNvSpPr/>
          <p:nvPr/>
        </p:nvSpPr>
        <p:spPr>
          <a:xfrm>
            <a:off x="5516316" y="3012819"/>
            <a:ext cx="3096344" cy="648072"/>
          </a:xfrm>
          <a:prstGeom prst="roundRect">
            <a:avLst/>
          </a:prstGeom>
          <a:solidFill>
            <a:schemeClr val="bg1"/>
          </a:solidFill>
          <a:ln>
            <a:solidFill>
              <a:schemeClr val="bg1">
                <a:lumMod val="6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smtClean="0">
                <a:solidFill>
                  <a:schemeClr val="tx1"/>
                </a:solidFill>
              </a:rPr>
              <a:t>Create vehicles</a:t>
            </a:r>
            <a:endParaRPr lang="en-US" sz="2000" b="1" dirty="0">
              <a:solidFill>
                <a:schemeClr val="tx1"/>
              </a:solidFill>
            </a:endParaRPr>
          </a:p>
        </p:txBody>
      </p:sp>
      <p:sp>
        <p:nvSpPr>
          <p:cNvPr id="7" name="Rounded Rectangle 6"/>
          <p:cNvSpPr/>
          <p:nvPr/>
        </p:nvSpPr>
        <p:spPr>
          <a:xfrm>
            <a:off x="5538998" y="4300166"/>
            <a:ext cx="3096344" cy="648072"/>
          </a:xfrm>
          <a:prstGeom prst="roundRect">
            <a:avLst/>
          </a:prstGeom>
          <a:solidFill>
            <a:schemeClr val="bg1"/>
          </a:solidFill>
          <a:ln>
            <a:solidFill>
              <a:schemeClr val="bg1">
                <a:lumMod val="6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solidFill>
                  <a:schemeClr val="tx1"/>
                </a:solidFill>
              </a:rPr>
              <a:t>Create tires</a:t>
            </a:r>
            <a:endParaRPr lang="en-US" sz="2000" b="1" dirty="0">
              <a:solidFill>
                <a:schemeClr val="tx1"/>
              </a:solidFill>
            </a:endParaRPr>
          </a:p>
        </p:txBody>
      </p:sp>
      <p:sp>
        <p:nvSpPr>
          <p:cNvPr id="8" name="Rounded Rectangle 7"/>
          <p:cNvSpPr/>
          <p:nvPr/>
        </p:nvSpPr>
        <p:spPr>
          <a:xfrm>
            <a:off x="394141" y="4291659"/>
            <a:ext cx="3096344" cy="648072"/>
          </a:xfrm>
          <a:prstGeom prst="roundRect">
            <a:avLst/>
          </a:prstGeom>
          <a:solidFill>
            <a:schemeClr val="bg1"/>
          </a:solidFill>
          <a:ln>
            <a:solidFill>
              <a:schemeClr val="bg1">
                <a:lumMod val="6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smtClean="0">
                <a:solidFill>
                  <a:schemeClr val="tx1"/>
                </a:solidFill>
              </a:rPr>
              <a:t>Tires survey</a:t>
            </a:r>
            <a:endParaRPr lang="en-US" sz="2000" b="1" dirty="0">
              <a:solidFill>
                <a:schemeClr val="tx1"/>
              </a:solidFill>
            </a:endParaRPr>
          </a:p>
        </p:txBody>
      </p:sp>
      <p:sp>
        <p:nvSpPr>
          <p:cNvPr id="9" name="Rounded Rectangle 8"/>
          <p:cNvSpPr/>
          <p:nvPr/>
        </p:nvSpPr>
        <p:spPr>
          <a:xfrm>
            <a:off x="2982714" y="5450857"/>
            <a:ext cx="3096344" cy="648072"/>
          </a:xfrm>
          <a:prstGeom prst="roundRect">
            <a:avLst/>
          </a:prstGeom>
          <a:solidFill>
            <a:schemeClr val="bg1"/>
          </a:solidFill>
          <a:ln>
            <a:solidFill>
              <a:schemeClr val="bg1">
                <a:lumMod val="6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b="1" dirty="0" smtClean="0">
                <a:solidFill>
                  <a:schemeClr val="tx1"/>
                </a:solidFill>
              </a:rPr>
              <a:t>Install tires</a:t>
            </a:r>
            <a:endParaRPr lang="en-US" sz="2000" b="1" dirty="0">
              <a:solidFill>
                <a:schemeClr val="tx1"/>
              </a:solidFill>
            </a:endParaRPr>
          </a:p>
        </p:txBody>
      </p:sp>
      <p:sp>
        <p:nvSpPr>
          <p:cNvPr id="10" name="Rounded Rectangle 9"/>
          <p:cNvSpPr/>
          <p:nvPr/>
        </p:nvSpPr>
        <p:spPr>
          <a:xfrm>
            <a:off x="403748" y="3012819"/>
            <a:ext cx="3096344" cy="648072"/>
          </a:xfrm>
          <a:prstGeom prst="roundRect">
            <a:avLst/>
          </a:prstGeom>
          <a:solidFill>
            <a:schemeClr val="bg1"/>
          </a:solidFill>
          <a:ln>
            <a:solidFill>
              <a:schemeClr val="bg1">
                <a:lumMod val="6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dirty="0" smtClean="0">
                <a:solidFill>
                  <a:schemeClr val="tx1"/>
                </a:solidFill>
              </a:rPr>
              <a:t>Reports</a:t>
            </a:r>
            <a:endParaRPr lang="en-US" sz="2000" b="1" dirty="0">
              <a:solidFill>
                <a:schemeClr val="tx1"/>
              </a:solidFill>
            </a:endParaRPr>
          </a:p>
        </p:txBody>
      </p:sp>
      <p:sp>
        <p:nvSpPr>
          <p:cNvPr id="12" name="Bent Arrow 11"/>
          <p:cNvSpPr/>
          <p:nvPr/>
        </p:nvSpPr>
        <p:spPr>
          <a:xfrm rot="5400000">
            <a:off x="6329512" y="2012716"/>
            <a:ext cx="864096" cy="799158"/>
          </a:xfrm>
          <a:prstGeom prst="bentArrow">
            <a:avLst/>
          </a:prstGeom>
          <a:solidFill>
            <a:schemeClr val="tx2">
              <a:lumMod val="40000"/>
              <a:lumOff val="60000"/>
            </a:schemeClr>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rot="10800000">
            <a:off x="6297043" y="5187934"/>
            <a:ext cx="864096" cy="799158"/>
          </a:xfrm>
          <a:prstGeom prst="bentArrow">
            <a:avLst/>
          </a:prstGeom>
          <a:solidFill>
            <a:schemeClr val="tx2">
              <a:lumMod val="40000"/>
              <a:lumOff val="60000"/>
            </a:schemeClr>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rot="16200000">
            <a:off x="1803227" y="5155466"/>
            <a:ext cx="864096" cy="799158"/>
          </a:xfrm>
          <a:prstGeom prst="bentArrow">
            <a:avLst/>
          </a:prstGeom>
          <a:solidFill>
            <a:schemeClr val="tx2">
              <a:lumMod val="40000"/>
              <a:lumOff val="60000"/>
            </a:schemeClr>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ent Arrow 14"/>
          <p:cNvSpPr/>
          <p:nvPr/>
        </p:nvSpPr>
        <p:spPr>
          <a:xfrm>
            <a:off x="1835695" y="1980247"/>
            <a:ext cx="864096" cy="799158"/>
          </a:xfrm>
          <a:prstGeom prst="bentArrow">
            <a:avLst/>
          </a:prstGeom>
          <a:solidFill>
            <a:schemeClr val="tx2">
              <a:lumMod val="40000"/>
              <a:lumOff val="60000"/>
            </a:schemeClr>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wn Arrow 15"/>
          <p:cNvSpPr/>
          <p:nvPr/>
        </p:nvSpPr>
        <p:spPr>
          <a:xfrm>
            <a:off x="6761560" y="3755526"/>
            <a:ext cx="399579" cy="416032"/>
          </a:xfrm>
          <a:prstGeom prst="downArrow">
            <a:avLst/>
          </a:prstGeom>
          <a:solidFill>
            <a:schemeClr val="tx2">
              <a:lumMod val="40000"/>
              <a:lumOff val="60000"/>
            </a:schemeClr>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rot="10800000">
            <a:off x="1742523" y="3768259"/>
            <a:ext cx="399579" cy="416032"/>
          </a:xfrm>
          <a:prstGeom prst="downArrow">
            <a:avLst/>
          </a:prstGeom>
          <a:solidFill>
            <a:schemeClr val="tx2">
              <a:lumMod val="40000"/>
              <a:lumOff val="60000"/>
            </a:schemeClr>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140052" y="1877995"/>
            <a:ext cx="273630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User</a:t>
            </a:r>
            <a:endParaRPr lang="en-US" sz="2000" b="1" dirty="0">
              <a:solidFill>
                <a:schemeClr val="tx1"/>
              </a:solidFill>
            </a:endParaRPr>
          </a:p>
        </p:txBody>
      </p:sp>
    </p:spTree>
    <p:extLst>
      <p:ext uri="{BB962C8B-B14F-4D97-AF65-F5344CB8AC3E}">
        <p14:creationId xmlns:p14="http://schemas.microsoft.com/office/powerpoint/2010/main" val="227474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2000"/>
                            </p:stCondLst>
                            <p:childTnLst>
                              <p:par>
                                <p:cTn id="16" presetID="10" presetClass="entr" presetSubtype="0" fill="hold" grpId="0" nodeType="afterEffect">
                                  <p:stCondLst>
                                    <p:cond delay="10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3500"/>
                            </p:stCondLst>
                            <p:childTnLst>
                              <p:par>
                                <p:cTn id="23" presetID="10" presetClass="entr" presetSubtype="0" fill="hold" grpId="0" nodeType="after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5000"/>
                            </p:stCondLst>
                            <p:childTnLst>
                              <p:par>
                                <p:cTn id="30" presetID="10" presetClass="entr" presetSubtype="0" fill="hold" grpId="0" nodeType="afterEffect">
                                  <p:stCondLst>
                                    <p:cond delay="10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6500"/>
                            </p:stCondLst>
                            <p:childTnLst>
                              <p:par>
                                <p:cTn id="37" presetID="10"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8000"/>
                            </p:stCondLst>
                            <p:childTnLst>
                              <p:par>
                                <p:cTn id="44" presetID="10" presetClass="entr" presetSubtype="0" fill="hold" grpId="0" nodeType="afterEffect">
                                  <p:stCondLst>
                                    <p:cond delay="10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22" presetClass="entr" presetSubtype="1" fill="hold" grpId="0" nodeType="withEffect">
                                  <p:stCondLst>
                                    <p:cond delay="1000"/>
                                  </p:stCondLst>
                                  <p:childTnLst>
                                    <p:set>
                                      <p:cBhvr>
                                        <p:cTn id="48" dur="1" fill="hold">
                                          <p:stCondLst>
                                            <p:cond delay="0"/>
                                          </p:stCondLst>
                                        </p:cTn>
                                        <p:tgtEl>
                                          <p:spTgt spid="23"/>
                                        </p:tgtEl>
                                        <p:attrNameLst>
                                          <p:attrName>style.visibility</p:attrName>
                                        </p:attrNameLst>
                                      </p:cBhvr>
                                      <p:to>
                                        <p:strVal val="visible"/>
                                      </p:to>
                                    </p:set>
                                    <p:animEffect transition="in" filter="wipe(up)">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22" grpId="0" animBg="1"/>
      <p:bldP spid="2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262452" y="1567926"/>
            <a:ext cx="8647776" cy="3733282"/>
          </a:xfrm>
          <a:prstGeom prst="rect">
            <a:avLst/>
          </a:prstGeom>
          <a:ln>
            <a:noFill/>
          </a:ln>
          <a:effectLst>
            <a:outerShdw blurRad="292100" dist="139700" dir="2700000" algn="tl" rotWithShape="0">
              <a:srgbClr val="333333">
                <a:alpha val="65000"/>
              </a:srgbClr>
            </a:outerShdw>
          </a:effectLst>
        </p:spPr>
      </p:pic>
      <p:sp>
        <p:nvSpPr>
          <p:cNvPr id="3" name="ZoneTexte 3"/>
          <p:cNvSpPr txBox="1"/>
          <p:nvPr/>
        </p:nvSpPr>
        <p:spPr>
          <a:xfrm>
            <a:off x="233772" y="692696"/>
            <a:ext cx="8676455"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a:t>D</a:t>
            </a:r>
            <a:r>
              <a:rPr lang="en-US" sz="2400" b="1" dirty="0" smtClean="0"/>
              <a:t>ata import</a:t>
            </a:r>
            <a:endParaRPr lang="en-US" sz="2400" b="1" dirty="0"/>
          </a:p>
        </p:txBody>
      </p:sp>
      <p:sp>
        <p:nvSpPr>
          <p:cNvPr id="4" name="TextBox 3"/>
          <p:cNvSpPr txBox="1"/>
          <p:nvPr/>
        </p:nvSpPr>
        <p:spPr>
          <a:xfrm>
            <a:off x="5652120" y="3095953"/>
            <a:ext cx="2262127" cy="52322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pPr algn="ctr"/>
            <a:r>
              <a:rPr lang="en-US" sz="1400" b="1" i="1" dirty="0" smtClean="0">
                <a:solidFill>
                  <a:schemeClr val="bg1">
                    <a:lumMod val="50000"/>
                  </a:schemeClr>
                </a:solidFill>
              </a:rPr>
              <a:t>(All customers selected)</a:t>
            </a:r>
          </a:p>
          <a:p>
            <a:pPr algn="ctr"/>
            <a:r>
              <a:rPr lang="en-US" sz="1400" b="1" dirty="0" smtClean="0"/>
              <a:t>Click “import”</a:t>
            </a:r>
            <a:endParaRPr lang="en-US" sz="1400" b="1" dirty="0"/>
          </a:p>
        </p:txBody>
      </p:sp>
      <p:cxnSp>
        <p:nvCxnSpPr>
          <p:cNvPr id="6" name="Straight Arrow Connector 5"/>
          <p:cNvCxnSpPr/>
          <p:nvPr/>
        </p:nvCxnSpPr>
        <p:spPr>
          <a:xfrm flipH="1">
            <a:off x="5652120" y="1916832"/>
            <a:ext cx="1131063"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4" idx="0"/>
          </p:cNvCxnSpPr>
          <p:nvPr/>
        </p:nvCxnSpPr>
        <p:spPr>
          <a:xfrm>
            <a:off x="6783183" y="1916832"/>
            <a:ext cx="1" cy="117912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2"/>
          </p:cNvCxnSpPr>
          <p:nvPr/>
        </p:nvCxnSpPr>
        <p:spPr>
          <a:xfrm flipH="1">
            <a:off x="6783183" y="3619173"/>
            <a:ext cx="1" cy="117912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2098" y="48216"/>
            <a:ext cx="3714911" cy="338554"/>
          </a:xfrm>
          <a:prstGeom prst="rect">
            <a:avLst/>
          </a:prstGeom>
          <a:noFill/>
        </p:spPr>
        <p:txBody>
          <a:bodyPr wrap="square" rtlCol="0">
            <a:spAutoFit/>
          </a:bodyPr>
          <a:lstStyle/>
          <a:p>
            <a:r>
              <a:rPr lang="en-US" sz="1600" b="1" dirty="0" smtClean="0">
                <a:solidFill>
                  <a:schemeClr val="bg1"/>
                </a:solidFill>
              </a:rPr>
              <a:t>Import data from a file</a:t>
            </a:r>
            <a:endParaRPr lang="en-US" sz="1600" b="1" dirty="0">
              <a:solidFill>
                <a:schemeClr val="bg1"/>
              </a:solidFill>
            </a:endParaRPr>
          </a:p>
        </p:txBody>
      </p:sp>
    </p:spTree>
    <p:extLst>
      <p:ext uri="{BB962C8B-B14F-4D97-AF65-F5344CB8AC3E}">
        <p14:creationId xmlns:p14="http://schemas.microsoft.com/office/powerpoint/2010/main" val="5100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72" y="1453484"/>
            <a:ext cx="8646630" cy="3736123"/>
          </a:xfrm>
          <a:prstGeom prst="rect">
            <a:avLst/>
          </a:prstGeom>
        </p:spPr>
      </p:pic>
      <p:sp>
        <p:nvSpPr>
          <p:cNvPr id="2" name="ZoneTexte 3"/>
          <p:cNvSpPr txBox="1"/>
          <p:nvPr/>
        </p:nvSpPr>
        <p:spPr>
          <a:xfrm>
            <a:off x="233772" y="692696"/>
            <a:ext cx="8676455"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a:t>D</a:t>
            </a:r>
            <a:r>
              <a:rPr lang="en-US" sz="2400" b="1" dirty="0" smtClean="0"/>
              <a:t>ata import</a:t>
            </a:r>
            <a:endParaRPr lang="en-US" sz="2400" b="1" dirty="0"/>
          </a:p>
        </p:txBody>
      </p:sp>
      <p:sp>
        <p:nvSpPr>
          <p:cNvPr id="4" name="Rectangle 3"/>
          <p:cNvSpPr/>
          <p:nvPr/>
        </p:nvSpPr>
        <p:spPr>
          <a:xfrm>
            <a:off x="107504" y="1458247"/>
            <a:ext cx="8856984"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0098" y="5947603"/>
            <a:ext cx="8650304" cy="276999"/>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en-US" sz="1200" b="1" i="1" dirty="0" smtClean="0"/>
              <a:t>When “import” is completed, the data are now on your  </a:t>
            </a:r>
            <a:r>
              <a:rPr lang="en-US" sz="1200" b="1" i="1" dirty="0" err="1" smtClean="0"/>
              <a:t>EMTrack</a:t>
            </a:r>
            <a:r>
              <a:rPr lang="en-US" sz="1200" b="1" i="1" dirty="0" smtClean="0"/>
              <a:t> III system</a:t>
            </a:r>
            <a:endParaRPr lang="en-US" sz="1200" b="1" i="1" dirty="0"/>
          </a:p>
        </p:txBody>
      </p:sp>
      <p:sp>
        <p:nvSpPr>
          <p:cNvPr id="7" name="TextBox 6"/>
          <p:cNvSpPr txBox="1"/>
          <p:nvPr/>
        </p:nvSpPr>
        <p:spPr>
          <a:xfrm>
            <a:off x="142098" y="48216"/>
            <a:ext cx="3714911" cy="338554"/>
          </a:xfrm>
          <a:prstGeom prst="rect">
            <a:avLst/>
          </a:prstGeom>
          <a:noFill/>
        </p:spPr>
        <p:txBody>
          <a:bodyPr wrap="square" rtlCol="0">
            <a:spAutoFit/>
          </a:bodyPr>
          <a:lstStyle/>
          <a:p>
            <a:r>
              <a:rPr lang="en-US" sz="1600" b="1" dirty="0" smtClean="0">
                <a:solidFill>
                  <a:schemeClr val="bg1"/>
                </a:solidFill>
              </a:rPr>
              <a:t>Import data from a file</a:t>
            </a:r>
            <a:endParaRPr lang="en-US" sz="1600" b="1" dirty="0">
              <a:solidFill>
                <a:schemeClr val="bg1"/>
              </a:solidFill>
            </a:endParaRPr>
          </a:p>
        </p:txBody>
      </p:sp>
    </p:spTree>
    <p:extLst>
      <p:ext uri="{BB962C8B-B14F-4D97-AF65-F5344CB8AC3E}">
        <p14:creationId xmlns:p14="http://schemas.microsoft.com/office/powerpoint/2010/main" val="337982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098" y="48216"/>
            <a:ext cx="5927475" cy="338554"/>
          </a:xfrm>
          <a:prstGeom prst="rect">
            <a:avLst/>
          </a:prstGeom>
          <a:noFill/>
        </p:spPr>
        <p:txBody>
          <a:bodyPr wrap="square" rtlCol="0">
            <a:spAutoFit/>
          </a:bodyPr>
          <a:lstStyle/>
          <a:p>
            <a:r>
              <a:rPr lang="en-US" sz="1600" b="1" dirty="0" smtClean="0">
                <a:solidFill>
                  <a:schemeClr val="bg1"/>
                </a:solidFill>
              </a:rPr>
              <a:t>Customer’s fleet data collection : blank form</a:t>
            </a:r>
            <a:endParaRPr lang="en-US" sz="1600" b="1" dirty="0">
              <a:solidFill>
                <a:schemeClr val="bg1"/>
              </a:solidFill>
            </a:endParaRPr>
          </a:p>
        </p:txBody>
      </p:sp>
      <p:pic>
        <p:nvPicPr>
          <p:cNvPr id="3" name="Picture 2"/>
          <p:cNvPicPr>
            <a:picLocks noChangeAspect="1"/>
          </p:cNvPicPr>
          <p:nvPr/>
        </p:nvPicPr>
        <p:blipFill>
          <a:blip r:embed="rId3"/>
          <a:stretch>
            <a:fillRect/>
          </a:stretch>
        </p:blipFill>
        <p:spPr>
          <a:xfrm>
            <a:off x="1283990" y="620688"/>
            <a:ext cx="6576020" cy="572012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TextBox 3"/>
          <p:cNvSpPr txBox="1"/>
          <p:nvPr/>
        </p:nvSpPr>
        <p:spPr>
          <a:xfrm>
            <a:off x="2051720" y="908720"/>
            <a:ext cx="864096" cy="184666"/>
          </a:xfrm>
          <a:prstGeom prst="rect">
            <a:avLst/>
          </a:prstGeom>
          <a:noFill/>
          <a:effectLst/>
        </p:spPr>
        <p:txBody>
          <a:bodyPr wrap="square" rtlCol="0">
            <a:spAutoFit/>
          </a:bodyPr>
          <a:lstStyle/>
          <a:p>
            <a:pPr algn="ctr"/>
            <a:r>
              <a:rPr lang="en-US" sz="600" b="1" dirty="0" smtClean="0">
                <a:solidFill>
                  <a:srgbClr val="FF0000"/>
                </a:solidFill>
              </a:rPr>
              <a:t>02/28/2015</a:t>
            </a:r>
            <a:endParaRPr lang="en-US" sz="600" b="1" dirty="0">
              <a:solidFill>
                <a:srgbClr val="FF0000"/>
              </a:solidFill>
            </a:endParaRPr>
          </a:p>
        </p:txBody>
      </p:sp>
      <p:sp>
        <p:nvSpPr>
          <p:cNvPr id="5" name="TextBox 4"/>
          <p:cNvSpPr txBox="1"/>
          <p:nvPr/>
        </p:nvSpPr>
        <p:spPr>
          <a:xfrm>
            <a:off x="3635896" y="908720"/>
            <a:ext cx="1800200" cy="184666"/>
          </a:xfrm>
          <a:prstGeom prst="rect">
            <a:avLst/>
          </a:prstGeom>
          <a:noFill/>
          <a:effectLst/>
        </p:spPr>
        <p:txBody>
          <a:bodyPr wrap="square" rtlCol="0">
            <a:spAutoFit/>
          </a:bodyPr>
          <a:lstStyle/>
          <a:p>
            <a:pPr algn="ctr"/>
            <a:r>
              <a:rPr lang="en-US" sz="600" b="1" dirty="0" err="1" smtClean="0">
                <a:solidFill>
                  <a:srgbClr val="FF0000"/>
                </a:solidFill>
              </a:rPr>
              <a:t>Lhoist</a:t>
            </a:r>
            <a:r>
              <a:rPr lang="en-US" sz="600" b="1" dirty="0" smtClean="0">
                <a:solidFill>
                  <a:srgbClr val="FF0000"/>
                </a:solidFill>
              </a:rPr>
              <a:t> </a:t>
            </a:r>
            <a:r>
              <a:rPr lang="en-US" sz="600" b="1" dirty="0" err="1" smtClean="0">
                <a:solidFill>
                  <a:srgbClr val="FF0000"/>
                </a:solidFill>
              </a:rPr>
              <a:t>Jemelle</a:t>
            </a:r>
            <a:r>
              <a:rPr lang="en-US" sz="600" b="1" dirty="0" smtClean="0">
                <a:solidFill>
                  <a:srgbClr val="FF0000"/>
                </a:solidFill>
              </a:rPr>
              <a:t> (BE)</a:t>
            </a:r>
            <a:endParaRPr lang="en-US" sz="600" b="1" dirty="0">
              <a:solidFill>
                <a:srgbClr val="FF0000"/>
              </a:solidFill>
            </a:endParaRPr>
          </a:p>
        </p:txBody>
      </p:sp>
      <p:sp>
        <p:nvSpPr>
          <p:cNvPr id="6" name="TextBox 5"/>
          <p:cNvSpPr txBox="1"/>
          <p:nvPr/>
        </p:nvSpPr>
        <p:spPr>
          <a:xfrm>
            <a:off x="7308304" y="908720"/>
            <a:ext cx="456939" cy="184666"/>
          </a:xfrm>
          <a:prstGeom prst="rect">
            <a:avLst/>
          </a:prstGeom>
          <a:noFill/>
          <a:effectLst/>
        </p:spPr>
        <p:txBody>
          <a:bodyPr wrap="square" rtlCol="0">
            <a:spAutoFit/>
          </a:bodyPr>
          <a:lstStyle/>
          <a:p>
            <a:pPr algn="ctr"/>
            <a:r>
              <a:rPr lang="en-US" sz="600" b="1" dirty="0" smtClean="0">
                <a:solidFill>
                  <a:srgbClr val="FF0000"/>
                </a:solidFill>
              </a:rPr>
              <a:t>JPM </a:t>
            </a:r>
            <a:endParaRPr lang="en-US" sz="600" b="1" dirty="0">
              <a:solidFill>
                <a:srgbClr val="FF0000"/>
              </a:solidFill>
            </a:endParaRPr>
          </a:p>
        </p:txBody>
      </p:sp>
      <p:sp>
        <p:nvSpPr>
          <p:cNvPr id="7" name="TextBox 6"/>
          <p:cNvSpPr txBox="1"/>
          <p:nvPr/>
        </p:nvSpPr>
        <p:spPr>
          <a:xfrm>
            <a:off x="1663338" y="1180654"/>
            <a:ext cx="672430" cy="184666"/>
          </a:xfrm>
          <a:prstGeom prst="rect">
            <a:avLst/>
          </a:prstGeom>
          <a:noFill/>
          <a:effectLst/>
        </p:spPr>
        <p:txBody>
          <a:bodyPr wrap="square" rtlCol="0">
            <a:spAutoFit/>
          </a:bodyPr>
          <a:lstStyle/>
          <a:p>
            <a:pPr algn="ctr"/>
            <a:r>
              <a:rPr lang="en-US" sz="600" b="1" dirty="0" smtClean="0">
                <a:solidFill>
                  <a:srgbClr val="FF0000"/>
                </a:solidFill>
              </a:rPr>
              <a:t>RDT 761</a:t>
            </a:r>
            <a:endParaRPr lang="en-US" sz="600" b="1" dirty="0">
              <a:solidFill>
                <a:srgbClr val="FF0000"/>
              </a:solidFill>
            </a:endParaRPr>
          </a:p>
        </p:txBody>
      </p:sp>
      <p:sp>
        <p:nvSpPr>
          <p:cNvPr id="8" name="TextBox 7"/>
          <p:cNvSpPr txBox="1"/>
          <p:nvPr/>
        </p:nvSpPr>
        <p:spPr>
          <a:xfrm>
            <a:off x="3081441" y="1180654"/>
            <a:ext cx="1248494" cy="184666"/>
          </a:xfrm>
          <a:prstGeom prst="rect">
            <a:avLst/>
          </a:prstGeom>
          <a:noFill/>
          <a:effectLst/>
        </p:spPr>
        <p:txBody>
          <a:bodyPr wrap="square" rtlCol="0">
            <a:spAutoFit/>
          </a:bodyPr>
          <a:lstStyle/>
          <a:p>
            <a:r>
              <a:rPr lang="en-US" sz="600" b="1" dirty="0" smtClean="0">
                <a:solidFill>
                  <a:srgbClr val="FF0000"/>
                </a:solidFill>
              </a:rPr>
              <a:t>CATERPILLAR 775D</a:t>
            </a:r>
            <a:endParaRPr lang="en-US" sz="600" b="1" dirty="0">
              <a:solidFill>
                <a:srgbClr val="FF0000"/>
              </a:solidFill>
            </a:endParaRPr>
          </a:p>
        </p:txBody>
      </p:sp>
      <p:sp>
        <p:nvSpPr>
          <p:cNvPr id="9" name="TextBox 8"/>
          <p:cNvSpPr txBox="1"/>
          <p:nvPr/>
        </p:nvSpPr>
        <p:spPr>
          <a:xfrm>
            <a:off x="5800991" y="1182956"/>
            <a:ext cx="485086" cy="184666"/>
          </a:xfrm>
          <a:prstGeom prst="rect">
            <a:avLst/>
          </a:prstGeom>
          <a:noFill/>
          <a:effectLst/>
        </p:spPr>
        <p:txBody>
          <a:bodyPr wrap="square" rtlCol="0">
            <a:spAutoFit/>
          </a:bodyPr>
          <a:lstStyle/>
          <a:p>
            <a:pPr algn="ctr"/>
            <a:r>
              <a:rPr lang="en-US" sz="600" b="1" dirty="0" smtClean="0">
                <a:solidFill>
                  <a:srgbClr val="FF0000"/>
                </a:solidFill>
              </a:rPr>
              <a:t>22451</a:t>
            </a:r>
            <a:endParaRPr lang="en-US" sz="600" b="1" dirty="0">
              <a:solidFill>
                <a:srgbClr val="FF0000"/>
              </a:solidFill>
            </a:endParaRPr>
          </a:p>
        </p:txBody>
      </p:sp>
      <p:sp>
        <p:nvSpPr>
          <p:cNvPr id="10" name="TextBox 9"/>
          <p:cNvSpPr txBox="1"/>
          <p:nvPr/>
        </p:nvSpPr>
        <p:spPr>
          <a:xfrm>
            <a:off x="2042658" y="1497668"/>
            <a:ext cx="672430" cy="184666"/>
          </a:xfrm>
          <a:prstGeom prst="rect">
            <a:avLst/>
          </a:prstGeom>
          <a:noFill/>
          <a:effectLst/>
        </p:spPr>
        <p:txBody>
          <a:bodyPr wrap="square" rtlCol="0">
            <a:spAutoFit/>
          </a:bodyPr>
          <a:lstStyle/>
          <a:p>
            <a:pPr algn="ctr"/>
            <a:r>
              <a:rPr lang="en-US" sz="600" b="1" dirty="0" smtClean="0">
                <a:solidFill>
                  <a:srgbClr val="FF0000"/>
                </a:solidFill>
              </a:rPr>
              <a:t>24.00R35</a:t>
            </a:r>
            <a:endParaRPr lang="en-US" sz="600" b="1" dirty="0">
              <a:solidFill>
                <a:srgbClr val="FF0000"/>
              </a:solidFill>
            </a:endParaRPr>
          </a:p>
        </p:txBody>
      </p:sp>
      <p:sp>
        <p:nvSpPr>
          <p:cNvPr id="11" name="TextBox 10"/>
          <p:cNvSpPr txBox="1"/>
          <p:nvPr/>
        </p:nvSpPr>
        <p:spPr>
          <a:xfrm>
            <a:off x="3406899" y="1475676"/>
            <a:ext cx="795043" cy="184666"/>
          </a:xfrm>
          <a:prstGeom prst="rect">
            <a:avLst/>
          </a:prstGeom>
          <a:noFill/>
          <a:effectLst/>
        </p:spPr>
        <p:txBody>
          <a:bodyPr wrap="square" rtlCol="0">
            <a:spAutoFit/>
          </a:bodyPr>
          <a:lstStyle/>
          <a:p>
            <a:pPr algn="ctr"/>
            <a:r>
              <a:rPr lang="en-US" sz="600" b="1" dirty="0" smtClean="0">
                <a:solidFill>
                  <a:srgbClr val="FF0000"/>
                </a:solidFill>
              </a:rPr>
              <a:t>GOODYEAR</a:t>
            </a:r>
            <a:endParaRPr lang="en-US" sz="600" b="1" dirty="0">
              <a:solidFill>
                <a:srgbClr val="FF0000"/>
              </a:solidFill>
            </a:endParaRPr>
          </a:p>
        </p:txBody>
      </p:sp>
      <p:sp>
        <p:nvSpPr>
          <p:cNvPr id="12" name="TextBox 11"/>
          <p:cNvSpPr txBox="1"/>
          <p:nvPr/>
        </p:nvSpPr>
        <p:spPr>
          <a:xfrm>
            <a:off x="4704986" y="1479784"/>
            <a:ext cx="657214" cy="184666"/>
          </a:xfrm>
          <a:prstGeom prst="rect">
            <a:avLst/>
          </a:prstGeom>
          <a:noFill/>
          <a:effectLst/>
        </p:spPr>
        <p:txBody>
          <a:bodyPr wrap="square" rtlCol="0">
            <a:spAutoFit/>
          </a:bodyPr>
          <a:lstStyle/>
          <a:p>
            <a:pPr algn="ctr"/>
            <a:r>
              <a:rPr lang="en-US" sz="600" b="1" dirty="0" smtClean="0">
                <a:solidFill>
                  <a:srgbClr val="FF0000"/>
                </a:solidFill>
              </a:rPr>
              <a:t>RT – 4A+</a:t>
            </a:r>
            <a:endParaRPr lang="en-US" sz="600" b="1" dirty="0">
              <a:solidFill>
                <a:srgbClr val="FF0000"/>
              </a:solidFill>
            </a:endParaRPr>
          </a:p>
        </p:txBody>
      </p:sp>
      <p:sp>
        <p:nvSpPr>
          <p:cNvPr id="13" name="TextBox 12"/>
          <p:cNvSpPr txBox="1"/>
          <p:nvPr/>
        </p:nvSpPr>
        <p:spPr>
          <a:xfrm>
            <a:off x="5767818" y="1475676"/>
            <a:ext cx="301755" cy="184666"/>
          </a:xfrm>
          <a:prstGeom prst="rect">
            <a:avLst/>
          </a:prstGeom>
          <a:noFill/>
          <a:effectLst/>
        </p:spPr>
        <p:txBody>
          <a:bodyPr wrap="square" rtlCol="0">
            <a:spAutoFit/>
          </a:bodyPr>
          <a:lstStyle/>
          <a:p>
            <a:pPr algn="ctr"/>
            <a:r>
              <a:rPr lang="en-US" sz="600" b="1" dirty="0" smtClean="0">
                <a:solidFill>
                  <a:srgbClr val="FF0000"/>
                </a:solidFill>
              </a:rPr>
              <a:t>**</a:t>
            </a:r>
            <a:endParaRPr lang="en-US" sz="600" b="1" dirty="0">
              <a:solidFill>
                <a:srgbClr val="FF0000"/>
              </a:solidFill>
            </a:endParaRPr>
          </a:p>
        </p:txBody>
      </p:sp>
      <p:sp>
        <p:nvSpPr>
          <p:cNvPr id="14" name="TextBox 13"/>
          <p:cNvSpPr txBox="1"/>
          <p:nvPr/>
        </p:nvSpPr>
        <p:spPr>
          <a:xfrm>
            <a:off x="6458063" y="1497668"/>
            <a:ext cx="369910" cy="184666"/>
          </a:xfrm>
          <a:prstGeom prst="rect">
            <a:avLst/>
          </a:prstGeom>
          <a:noFill/>
          <a:effectLst/>
        </p:spPr>
        <p:txBody>
          <a:bodyPr wrap="square" rtlCol="0">
            <a:spAutoFit/>
          </a:bodyPr>
          <a:lstStyle/>
          <a:p>
            <a:pPr algn="ctr"/>
            <a:r>
              <a:rPr lang="en-US" sz="600" b="1" dirty="0" smtClean="0">
                <a:solidFill>
                  <a:srgbClr val="FF0000"/>
                </a:solidFill>
              </a:rPr>
              <a:t>4S</a:t>
            </a:r>
            <a:endParaRPr lang="en-US" sz="600" b="1" dirty="0">
              <a:solidFill>
                <a:srgbClr val="FF0000"/>
              </a:solidFill>
            </a:endParaRPr>
          </a:p>
        </p:txBody>
      </p:sp>
      <p:sp>
        <p:nvSpPr>
          <p:cNvPr id="15" name="TextBox 14"/>
          <p:cNvSpPr txBox="1"/>
          <p:nvPr/>
        </p:nvSpPr>
        <p:spPr>
          <a:xfrm>
            <a:off x="3746819" y="1688813"/>
            <a:ext cx="816446" cy="184666"/>
          </a:xfrm>
          <a:prstGeom prst="rect">
            <a:avLst/>
          </a:prstGeom>
          <a:noFill/>
          <a:effectLst/>
        </p:spPr>
        <p:txBody>
          <a:bodyPr wrap="square" rtlCol="0">
            <a:spAutoFit/>
          </a:bodyPr>
          <a:lstStyle/>
          <a:p>
            <a:pPr algn="ctr"/>
            <a:r>
              <a:rPr lang="en-US" sz="600" b="1" dirty="0" smtClean="0">
                <a:solidFill>
                  <a:srgbClr val="FF0000"/>
                </a:solidFill>
              </a:rPr>
              <a:t>0914NJ0776</a:t>
            </a:r>
            <a:endParaRPr lang="en-US" sz="600" b="1" dirty="0">
              <a:solidFill>
                <a:srgbClr val="FF0000"/>
              </a:solidFill>
            </a:endParaRPr>
          </a:p>
        </p:txBody>
      </p:sp>
      <p:sp>
        <p:nvSpPr>
          <p:cNvPr id="16" name="TextBox 15"/>
          <p:cNvSpPr txBox="1"/>
          <p:nvPr/>
        </p:nvSpPr>
        <p:spPr>
          <a:xfrm>
            <a:off x="5388365" y="1682334"/>
            <a:ext cx="475376" cy="184666"/>
          </a:xfrm>
          <a:prstGeom prst="rect">
            <a:avLst/>
          </a:prstGeom>
          <a:noFill/>
          <a:effectLst/>
        </p:spPr>
        <p:txBody>
          <a:bodyPr wrap="square" rtlCol="0">
            <a:spAutoFit/>
          </a:bodyPr>
          <a:lstStyle/>
          <a:p>
            <a:pPr algn="ctr"/>
            <a:r>
              <a:rPr lang="en-US" sz="600" b="1" dirty="0" smtClean="0">
                <a:solidFill>
                  <a:srgbClr val="FF0000"/>
                </a:solidFill>
              </a:rPr>
              <a:t>1873</a:t>
            </a:r>
            <a:endParaRPr lang="en-US" sz="600" b="1" dirty="0">
              <a:solidFill>
                <a:srgbClr val="FF0000"/>
              </a:solidFill>
            </a:endParaRPr>
          </a:p>
        </p:txBody>
      </p:sp>
      <p:sp>
        <p:nvSpPr>
          <p:cNvPr id="17" name="TextBox 16"/>
          <p:cNvSpPr txBox="1"/>
          <p:nvPr/>
        </p:nvSpPr>
        <p:spPr>
          <a:xfrm>
            <a:off x="6517306" y="1684254"/>
            <a:ext cx="391224" cy="184666"/>
          </a:xfrm>
          <a:prstGeom prst="rect">
            <a:avLst/>
          </a:prstGeom>
          <a:noFill/>
          <a:effectLst/>
        </p:spPr>
        <p:txBody>
          <a:bodyPr wrap="square" rtlCol="0">
            <a:spAutoFit/>
          </a:bodyPr>
          <a:lstStyle/>
          <a:p>
            <a:pPr algn="ctr"/>
            <a:r>
              <a:rPr lang="en-US" sz="600" b="1" dirty="0" smtClean="0">
                <a:solidFill>
                  <a:srgbClr val="FF0000"/>
                </a:solidFill>
              </a:rPr>
              <a:t>E-4</a:t>
            </a:r>
            <a:endParaRPr lang="en-US" sz="600" b="1" dirty="0">
              <a:solidFill>
                <a:srgbClr val="FF0000"/>
              </a:solidFill>
            </a:endParaRPr>
          </a:p>
        </p:txBody>
      </p:sp>
      <p:sp>
        <p:nvSpPr>
          <p:cNvPr id="18" name="TextBox 17"/>
          <p:cNvSpPr txBox="1"/>
          <p:nvPr/>
        </p:nvSpPr>
        <p:spPr>
          <a:xfrm>
            <a:off x="1847030" y="2064624"/>
            <a:ext cx="2468821" cy="184666"/>
          </a:xfrm>
          <a:prstGeom prst="rect">
            <a:avLst/>
          </a:prstGeom>
          <a:noFill/>
          <a:effectLst/>
        </p:spPr>
        <p:txBody>
          <a:bodyPr wrap="square" rtlCol="0">
            <a:spAutoFit/>
          </a:bodyPr>
          <a:lstStyle/>
          <a:p>
            <a:r>
              <a:rPr lang="en-US" sz="600" b="1" dirty="0" smtClean="0">
                <a:solidFill>
                  <a:srgbClr val="FF0000"/>
                </a:solidFill>
              </a:rPr>
              <a:t>Recommended pressure (cold) : 7.5 bar / 750 </a:t>
            </a:r>
            <a:r>
              <a:rPr lang="en-US" sz="600" b="1" dirty="0" err="1" smtClean="0">
                <a:solidFill>
                  <a:srgbClr val="FF0000"/>
                </a:solidFill>
              </a:rPr>
              <a:t>kPa</a:t>
            </a:r>
            <a:r>
              <a:rPr lang="en-US" sz="600" b="1" dirty="0" smtClean="0">
                <a:solidFill>
                  <a:srgbClr val="FF0000"/>
                </a:solidFill>
              </a:rPr>
              <a:t> / 110 psi</a:t>
            </a:r>
            <a:endParaRPr lang="en-US" sz="600" b="1" dirty="0">
              <a:solidFill>
                <a:srgbClr val="FF0000"/>
              </a:solidFill>
            </a:endParaRPr>
          </a:p>
        </p:txBody>
      </p:sp>
      <p:sp>
        <p:nvSpPr>
          <p:cNvPr id="19" name="TextBox 18"/>
          <p:cNvSpPr txBox="1"/>
          <p:nvPr/>
        </p:nvSpPr>
        <p:spPr>
          <a:xfrm>
            <a:off x="7380311" y="1418486"/>
            <a:ext cx="448265" cy="184666"/>
          </a:xfrm>
          <a:prstGeom prst="rect">
            <a:avLst/>
          </a:prstGeom>
          <a:noFill/>
          <a:effectLst/>
        </p:spPr>
        <p:txBody>
          <a:bodyPr wrap="square" rtlCol="0">
            <a:spAutoFit/>
          </a:bodyPr>
          <a:lstStyle/>
          <a:p>
            <a:pPr algn="ctr"/>
            <a:r>
              <a:rPr lang="en-US" sz="600" b="1" dirty="0" smtClean="0">
                <a:solidFill>
                  <a:srgbClr val="FF0000"/>
                </a:solidFill>
              </a:rPr>
              <a:t>Cold</a:t>
            </a:r>
            <a:endParaRPr lang="en-US" sz="600" b="1" dirty="0">
              <a:solidFill>
                <a:srgbClr val="FF0000"/>
              </a:solidFill>
            </a:endParaRPr>
          </a:p>
        </p:txBody>
      </p:sp>
      <p:sp>
        <p:nvSpPr>
          <p:cNvPr id="20" name="TextBox 19"/>
          <p:cNvSpPr txBox="1"/>
          <p:nvPr/>
        </p:nvSpPr>
        <p:spPr>
          <a:xfrm>
            <a:off x="1851003" y="2244225"/>
            <a:ext cx="2468821" cy="184666"/>
          </a:xfrm>
          <a:prstGeom prst="rect">
            <a:avLst/>
          </a:prstGeom>
          <a:noFill/>
          <a:effectLst/>
        </p:spPr>
        <p:txBody>
          <a:bodyPr wrap="square" rtlCol="0">
            <a:spAutoFit/>
          </a:bodyPr>
          <a:lstStyle/>
          <a:p>
            <a:r>
              <a:rPr lang="en-US" sz="600" b="1" dirty="0" smtClean="0">
                <a:solidFill>
                  <a:srgbClr val="FF0000"/>
                </a:solidFill>
              </a:rPr>
              <a:t>Default removal NS : 13/32nds / 10 mm </a:t>
            </a:r>
            <a:endParaRPr lang="en-US" sz="600" b="1" dirty="0">
              <a:solidFill>
                <a:srgbClr val="FF0000"/>
              </a:solidFill>
            </a:endParaRPr>
          </a:p>
        </p:txBody>
      </p:sp>
      <p:sp>
        <p:nvSpPr>
          <p:cNvPr id="21" name="TextBox 20"/>
          <p:cNvSpPr txBox="1"/>
          <p:nvPr/>
        </p:nvSpPr>
        <p:spPr>
          <a:xfrm>
            <a:off x="7036708" y="1422907"/>
            <a:ext cx="347472" cy="169277"/>
          </a:xfrm>
          <a:prstGeom prst="rect">
            <a:avLst/>
          </a:prstGeom>
          <a:noFill/>
          <a:effectLst/>
        </p:spPr>
        <p:txBody>
          <a:bodyPr wrap="square" rtlCol="0" anchor="ctr">
            <a:spAutoFit/>
          </a:bodyPr>
          <a:lstStyle/>
          <a:p>
            <a:pPr algn="ctr"/>
            <a:r>
              <a:rPr lang="en-US" sz="500" b="1" dirty="0" smtClean="0">
                <a:solidFill>
                  <a:srgbClr val="FF0000"/>
                </a:solidFill>
              </a:rPr>
              <a:t>29/32</a:t>
            </a:r>
            <a:endParaRPr lang="en-US" sz="500" b="1" dirty="0">
              <a:solidFill>
                <a:srgbClr val="FF0000"/>
              </a:solidFill>
            </a:endParaRPr>
          </a:p>
        </p:txBody>
      </p:sp>
      <p:sp>
        <p:nvSpPr>
          <p:cNvPr id="22" name="TextBox 21"/>
          <p:cNvSpPr txBox="1"/>
          <p:nvPr/>
        </p:nvSpPr>
        <p:spPr>
          <a:xfrm>
            <a:off x="7036708" y="1700808"/>
            <a:ext cx="347472" cy="169277"/>
          </a:xfrm>
          <a:prstGeom prst="rect">
            <a:avLst/>
          </a:prstGeom>
          <a:noFill/>
          <a:effectLst/>
        </p:spPr>
        <p:txBody>
          <a:bodyPr wrap="square" rtlCol="0" anchor="ctr">
            <a:spAutoFit/>
          </a:bodyPr>
          <a:lstStyle/>
          <a:p>
            <a:pPr algn="ctr"/>
            <a:r>
              <a:rPr lang="en-US" sz="500" b="1" dirty="0" smtClean="0">
                <a:solidFill>
                  <a:srgbClr val="FF0000"/>
                </a:solidFill>
              </a:rPr>
              <a:t>31/32</a:t>
            </a:r>
            <a:endParaRPr lang="en-US" sz="500" b="1" dirty="0">
              <a:solidFill>
                <a:srgbClr val="FF0000"/>
              </a:solidFill>
            </a:endParaRPr>
          </a:p>
        </p:txBody>
      </p:sp>
      <p:sp>
        <p:nvSpPr>
          <p:cNvPr id="23" name="TextBox 22"/>
          <p:cNvSpPr txBox="1"/>
          <p:nvPr/>
        </p:nvSpPr>
        <p:spPr>
          <a:xfrm>
            <a:off x="7032839" y="1974007"/>
            <a:ext cx="347472" cy="169277"/>
          </a:xfrm>
          <a:prstGeom prst="rect">
            <a:avLst/>
          </a:prstGeom>
          <a:noFill/>
          <a:effectLst/>
        </p:spPr>
        <p:txBody>
          <a:bodyPr wrap="square" rtlCol="0" anchor="ctr">
            <a:spAutoFit/>
          </a:bodyPr>
          <a:lstStyle/>
          <a:p>
            <a:pPr algn="ctr"/>
            <a:r>
              <a:rPr lang="en-US" sz="500" b="1" dirty="0" smtClean="0">
                <a:solidFill>
                  <a:srgbClr val="FF0000"/>
                </a:solidFill>
              </a:rPr>
              <a:t>100</a:t>
            </a:r>
            <a:endParaRPr lang="en-US" sz="500" b="1" dirty="0">
              <a:solidFill>
                <a:srgbClr val="FF0000"/>
              </a:solidFill>
            </a:endParaRPr>
          </a:p>
        </p:txBody>
      </p:sp>
      <p:sp>
        <p:nvSpPr>
          <p:cNvPr id="24" name="TextBox 23"/>
          <p:cNvSpPr txBox="1"/>
          <p:nvPr/>
        </p:nvSpPr>
        <p:spPr>
          <a:xfrm>
            <a:off x="1854976" y="2412159"/>
            <a:ext cx="2468821" cy="184666"/>
          </a:xfrm>
          <a:prstGeom prst="rect">
            <a:avLst/>
          </a:prstGeom>
          <a:noFill/>
          <a:effectLst/>
        </p:spPr>
        <p:txBody>
          <a:bodyPr wrap="square" rtlCol="0">
            <a:spAutoFit/>
          </a:bodyPr>
          <a:lstStyle/>
          <a:p>
            <a:r>
              <a:rPr lang="en-US" sz="600" b="1" dirty="0" smtClean="0">
                <a:solidFill>
                  <a:srgbClr val="FF0000"/>
                </a:solidFill>
              </a:rPr>
              <a:t>Heel &amp; toe</a:t>
            </a:r>
            <a:endParaRPr lang="en-US" sz="600" b="1" dirty="0">
              <a:solidFill>
                <a:srgbClr val="FF0000"/>
              </a:solidFill>
            </a:endParaRPr>
          </a:p>
        </p:txBody>
      </p:sp>
      <p:sp>
        <p:nvSpPr>
          <p:cNvPr id="25" name="Up Arrow Callout 24"/>
          <p:cNvSpPr/>
          <p:nvPr/>
        </p:nvSpPr>
        <p:spPr>
          <a:xfrm>
            <a:off x="1847030" y="2565744"/>
            <a:ext cx="5350391" cy="936104"/>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Your collected data are completely filled and ready to be </a:t>
            </a:r>
            <a:r>
              <a:rPr lang="en-US" sz="1400" b="1" dirty="0" err="1" smtClean="0">
                <a:solidFill>
                  <a:schemeClr val="tx1"/>
                </a:solidFill>
              </a:rPr>
              <a:t>registred</a:t>
            </a:r>
            <a:r>
              <a:rPr lang="en-US" sz="1400" b="1" dirty="0" smtClean="0">
                <a:solidFill>
                  <a:schemeClr val="tx1"/>
                </a:solidFill>
              </a:rPr>
              <a:t> in EM Track.</a:t>
            </a:r>
            <a:endParaRPr lang="en-US" sz="1400" b="1" dirty="0">
              <a:solidFill>
                <a:schemeClr val="tx1"/>
              </a:solidFill>
            </a:endParaRPr>
          </a:p>
        </p:txBody>
      </p:sp>
    </p:spTree>
    <p:extLst>
      <p:ext uri="{BB962C8B-B14F-4D97-AF65-F5344CB8AC3E}">
        <p14:creationId xmlns:p14="http://schemas.microsoft.com/office/powerpoint/2010/main" val="192286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par>
                          <p:cTn id="68" fill="hold">
                            <p:stCondLst>
                              <p:cond delay="500"/>
                            </p:stCondLst>
                            <p:childTnLst>
                              <p:par>
                                <p:cTn id="69" presetID="10" presetClass="entr" presetSubtype="0" fill="hold" grpId="0" nodeType="afterEffect">
                                  <p:stCondLst>
                                    <p:cond delay="50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9144000" cy="6381328"/>
          </a:xfrm>
          <a:prstGeom prst="rect">
            <a:avLst/>
          </a:prstGeom>
        </p:spPr>
      </p:pic>
      <p:pic>
        <p:nvPicPr>
          <p:cNvPr id="3" name="Picture 2"/>
          <p:cNvPicPr>
            <a:picLocks noChangeAspect="1"/>
          </p:cNvPicPr>
          <p:nvPr/>
        </p:nvPicPr>
        <p:blipFill>
          <a:blip r:embed="rId4"/>
          <a:stretch>
            <a:fillRect/>
          </a:stretch>
        </p:blipFill>
        <p:spPr>
          <a:xfrm>
            <a:off x="1976436" y="4389120"/>
            <a:ext cx="5191125" cy="742950"/>
          </a:xfrm>
          <a:prstGeom prst="rect">
            <a:avLst/>
          </a:prstGeom>
          <a:ln>
            <a:solidFill>
              <a:schemeClr val="bg1">
                <a:lumMod val="50000"/>
              </a:schemeClr>
            </a:solidFill>
          </a:ln>
        </p:spPr>
      </p:pic>
      <p:sp>
        <p:nvSpPr>
          <p:cNvPr id="4" name="Rectangle 3"/>
          <p:cNvSpPr/>
          <p:nvPr/>
        </p:nvSpPr>
        <p:spPr>
          <a:xfrm>
            <a:off x="1976436" y="4591000"/>
            <a:ext cx="507332" cy="5109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651673"/>
            <a:ext cx="9144000" cy="923330"/>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smtClean="0">
                <a:ln w="0"/>
                <a:solidFill>
                  <a:schemeClr val="bg1">
                    <a:lumMod val="95000"/>
                  </a:schemeClr>
                </a:solidFill>
                <a:effectLst>
                  <a:outerShdw blurRad="38100" dist="19050" dir="2700000" algn="tl" rotWithShape="0">
                    <a:schemeClr val="dk1">
                      <a:alpha val="40000"/>
                    </a:schemeClr>
                  </a:outerShdw>
                </a:effectLst>
                <a:latin typeface="Arial Black" panose="020B0A04020102020204" pitchFamily="34" charset="0"/>
              </a:rPr>
              <a:t>1.account</a:t>
            </a:r>
            <a:endParaRPr lang="en-US" sz="5400" dirty="0">
              <a:ln w="0"/>
              <a:solidFill>
                <a:schemeClr val="bg1">
                  <a:lumMod val="95000"/>
                </a:scheme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7"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Accounts</a:t>
            </a:r>
            <a:endParaRPr lang="en-US" b="1" dirty="0">
              <a:solidFill>
                <a:schemeClr val="bg1"/>
              </a:solidFill>
            </a:endParaRPr>
          </a:p>
        </p:txBody>
      </p:sp>
    </p:spTree>
    <p:extLst>
      <p:ext uri="{BB962C8B-B14F-4D97-AF65-F5344CB8AC3E}">
        <p14:creationId xmlns:p14="http://schemas.microsoft.com/office/powerpoint/2010/main" val="2115365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38157" y="1347753"/>
            <a:ext cx="8870209" cy="4813983"/>
          </a:xfrm>
          <a:prstGeom prst="rect">
            <a:avLst/>
          </a:prstGeom>
        </p:spPr>
      </p:pic>
      <p:sp>
        <p:nvSpPr>
          <p:cNvPr id="8" name="ZoneTexte 3"/>
          <p:cNvSpPr txBox="1"/>
          <p:nvPr/>
        </p:nvSpPr>
        <p:spPr>
          <a:xfrm>
            <a:off x="135634" y="692696"/>
            <a:ext cx="887273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Account : creating &amp; filling customers data</a:t>
            </a:r>
            <a:endParaRPr lang="en-US" sz="2400" b="1" dirty="0"/>
          </a:p>
        </p:txBody>
      </p:sp>
      <p:sp>
        <p:nvSpPr>
          <p:cNvPr id="9" name="TextBox 8"/>
          <p:cNvSpPr txBox="1"/>
          <p:nvPr/>
        </p:nvSpPr>
        <p:spPr>
          <a:xfrm>
            <a:off x="121255" y="58273"/>
            <a:ext cx="3140222" cy="369332"/>
          </a:xfrm>
          <a:prstGeom prst="rect">
            <a:avLst/>
          </a:prstGeom>
          <a:noFill/>
        </p:spPr>
        <p:txBody>
          <a:bodyPr wrap="square" rtlCol="0">
            <a:spAutoFit/>
          </a:bodyPr>
          <a:lstStyle/>
          <a:p>
            <a:r>
              <a:rPr lang="en-US" b="1" dirty="0" smtClean="0">
                <a:solidFill>
                  <a:schemeClr val="bg1"/>
                </a:solidFill>
              </a:rPr>
              <a:t>Customers list</a:t>
            </a:r>
            <a:endParaRPr lang="en-US" b="1" dirty="0">
              <a:solidFill>
                <a:schemeClr val="bg1"/>
              </a:solidFill>
            </a:endParaRPr>
          </a:p>
        </p:txBody>
      </p:sp>
      <p:sp>
        <p:nvSpPr>
          <p:cNvPr id="12" name="TextBox 11"/>
          <p:cNvSpPr txBox="1"/>
          <p:nvPr/>
        </p:nvSpPr>
        <p:spPr>
          <a:xfrm>
            <a:off x="354517" y="2634284"/>
            <a:ext cx="1728192" cy="276999"/>
          </a:xfrm>
          <a:prstGeom prst="rect">
            <a:avLst/>
          </a:prstGeom>
          <a:noFill/>
          <a:ln>
            <a:solidFill>
              <a:schemeClr val="bg1"/>
            </a:solidFill>
          </a:ln>
        </p:spPr>
        <p:txBody>
          <a:bodyPr wrap="square" rtlCol="0">
            <a:spAutoFit/>
          </a:bodyPr>
          <a:lstStyle/>
          <a:p>
            <a:pPr algn="ctr"/>
            <a:r>
              <a:rPr lang="en-US" sz="1200" b="1" i="1" dirty="0" smtClean="0">
                <a:solidFill>
                  <a:schemeClr val="bg1">
                    <a:lumMod val="50000"/>
                  </a:schemeClr>
                </a:solidFill>
              </a:rPr>
              <a:t>(Existing customers)</a:t>
            </a:r>
            <a:endParaRPr lang="en-US" sz="1200" b="1" i="1" dirty="0">
              <a:solidFill>
                <a:schemeClr val="bg1">
                  <a:lumMod val="50000"/>
                </a:schemeClr>
              </a:solidFill>
            </a:endParaRPr>
          </a:p>
        </p:txBody>
      </p:sp>
      <p:sp>
        <p:nvSpPr>
          <p:cNvPr id="35" name="Rectangle 34"/>
          <p:cNvSpPr/>
          <p:nvPr/>
        </p:nvSpPr>
        <p:spPr>
          <a:xfrm>
            <a:off x="138157" y="5796000"/>
            <a:ext cx="8923230" cy="377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Imag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601797"/>
            <a:ext cx="1895040" cy="1494166"/>
          </a:xfrm>
          <a:prstGeom prst="rect">
            <a:avLst/>
          </a:prstGeom>
          <a:ln>
            <a:noFill/>
          </a:ln>
          <a:effectLst>
            <a:outerShdw blurRad="292100" dist="139700" dir="2700000" algn="tl" rotWithShape="0">
              <a:srgbClr val="333333">
                <a:alpha val="65000"/>
              </a:srgbClr>
            </a:outerShdw>
          </a:effectLst>
        </p:spPr>
      </p:pic>
      <p:sp>
        <p:nvSpPr>
          <p:cNvPr id="37" name="Rectangle 36"/>
          <p:cNvSpPr/>
          <p:nvPr/>
        </p:nvSpPr>
        <p:spPr>
          <a:xfrm>
            <a:off x="611560" y="1361053"/>
            <a:ext cx="360040" cy="16466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11560" y="1924976"/>
            <a:ext cx="1895040" cy="20787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Connecteur droit avec flèche 39"/>
          <p:cNvCxnSpPr>
            <a:stCxn id="38" idx="2"/>
          </p:cNvCxnSpPr>
          <p:nvPr/>
        </p:nvCxnSpPr>
        <p:spPr>
          <a:xfrm>
            <a:off x="1559080" y="2132855"/>
            <a:ext cx="0" cy="385170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611560" y="893494"/>
            <a:ext cx="1895040" cy="307777"/>
          </a:xfrm>
          <a:prstGeom prst="rect">
            <a:avLst/>
          </a:prstGeom>
          <a:solidFill>
            <a:srgbClr val="FFFF99"/>
          </a:solidFill>
          <a:ln>
            <a:solidFill>
              <a:schemeClr val="bg1">
                <a:lumMod val="75000"/>
              </a:schemeClr>
            </a:solidFill>
          </a:ln>
        </p:spPr>
        <p:txBody>
          <a:bodyPr wrap="square" rtlCol="0">
            <a:spAutoFit/>
          </a:bodyPr>
          <a:lstStyle/>
          <a:p>
            <a:pPr algn="ctr"/>
            <a:r>
              <a:rPr lang="en-US" sz="1400" b="1" dirty="0" smtClean="0"/>
              <a:t>Select “view”</a:t>
            </a:r>
          </a:p>
        </p:txBody>
      </p:sp>
      <p:sp>
        <p:nvSpPr>
          <p:cNvPr id="45" name="Rectangle 44"/>
          <p:cNvSpPr/>
          <p:nvPr/>
        </p:nvSpPr>
        <p:spPr>
          <a:xfrm>
            <a:off x="2555776" y="1844249"/>
            <a:ext cx="1944216" cy="307777"/>
          </a:xfrm>
          <a:prstGeom prst="rect">
            <a:avLst/>
          </a:prstGeom>
          <a:solidFill>
            <a:srgbClr val="FFFF99"/>
          </a:solidFill>
          <a:ln>
            <a:solidFill>
              <a:schemeClr val="bg1">
                <a:lumMod val="75000"/>
              </a:schemeClr>
            </a:solidFill>
          </a:ln>
        </p:spPr>
        <p:txBody>
          <a:bodyPr wrap="square">
            <a:spAutoFit/>
          </a:bodyPr>
          <a:lstStyle/>
          <a:p>
            <a:r>
              <a:rPr lang="en-US" sz="1400" b="1" dirty="0"/>
              <a:t>&gt; Large Edit Buttons </a:t>
            </a:r>
          </a:p>
        </p:txBody>
      </p:sp>
    </p:spTree>
    <p:extLst>
      <p:ext uri="{BB962C8B-B14F-4D97-AF65-F5344CB8AC3E}">
        <p14:creationId xmlns:p14="http://schemas.microsoft.com/office/powerpoint/2010/main" val="28470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500"/>
                            </p:stCondLst>
                            <p:childTnLst>
                              <p:par>
                                <p:cTn id="13" presetID="22" presetClass="entr" presetSubtype="1" fill="hold" nodeType="afterEffect">
                                  <p:stCondLst>
                                    <p:cond delay="50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par>
                          <p:cTn id="27" fill="hold">
                            <p:stCondLst>
                              <p:cond delay="4000"/>
                            </p:stCondLst>
                            <p:childTnLst>
                              <p:par>
                                <p:cTn id="28" presetID="42" presetClass="exit" presetSubtype="0" fill="hold" grpId="0" nodeType="afterEffect">
                                  <p:stCondLst>
                                    <p:cond delay="0"/>
                                  </p:stCondLst>
                                  <p:childTnLst>
                                    <p:animEffect transition="out" filter="fade">
                                      <p:cBhvr>
                                        <p:cTn id="29" dur="1000"/>
                                        <p:tgtEl>
                                          <p:spTgt spid="35"/>
                                        </p:tgtEl>
                                      </p:cBhvr>
                                    </p:animEffect>
                                    <p:anim calcmode="lin" valueType="num">
                                      <p:cBhvr>
                                        <p:cTn id="30" dur="1000"/>
                                        <p:tgtEl>
                                          <p:spTgt spid="35"/>
                                        </p:tgtEl>
                                        <p:attrNameLst>
                                          <p:attrName>ppt_x</p:attrName>
                                        </p:attrNameLst>
                                      </p:cBhvr>
                                      <p:tavLst>
                                        <p:tav tm="0">
                                          <p:val>
                                            <p:strVal val="ppt_x"/>
                                          </p:val>
                                        </p:tav>
                                        <p:tav tm="100000">
                                          <p:val>
                                            <p:strVal val="ppt_x"/>
                                          </p:val>
                                        </p:tav>
                                      </p:tavLst>
                                    </p:anim>
                                    <p:anim calcmode="lin" valueType="num">
                                      <p:cBhvr>
                                        <p:cTn id="31" dur="1000"/>
                                        <p:tgtEl>
                                          <p:spTgt spid="35"/>
                                        </p:tgtEl>
                                        <p:attrNameLst>
                                          <p:attrName>ppt_y</p:attrName>
                                        </p:attrNameLst>
                                      </p:cBhvr>
                                      <p:tavLst>
                                        <p:tav tm="0">
                                          <p:val>
                                            <p:strVal val="ppt_y"/>
                                          </p:val>
                                        </p:tav>
                                        <p:tav tm="100000">
                                          <p:val>
                                            <p:strVal val="ppt_y+.1"/>
                                          </p:val>
                                        </p:tav>
                                      </p:tavLst>
                                    </p:anim>
                                    <p:set>
                                      <p:cBhvr>
                                        <p:cTn id="32"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8" grpId="0" animBg="1"/>
      <p:bldP spid="44"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38157" y="1347753"/>
            <a:ext cx="8870209" cy="4813983"/>
          </a:xfrm>
          <a:prstGeom prst="rect">
            <a:avLst/>
          </a:prstGeom>
        </p:spPr>
      </p:pic>
      <p:sp>
        <p:nvSpPr>
          <p:cNvPr id="3" name="Rectangle 2"/>
          <p:cNvSpPr/>
          <p:nvPr/>
        </p:nvSpPr>
        <p:spPr>
          <a:xfrm>
            <a:off x="822960" y="5784618"/>
            <a:ext cx="685800" cy="16466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3"/>
          <p:cNvSpPr txBox="1"/>
          <p:nvPr/>
        </p:nvSpPr>
        <p:spPr>
          <a:xfrm>
            <a:off x="135634" y="692696"/>
            <a:ext cx="887273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Account : creating &amp; filling customers data</a:t>
            </a:r>
            <a:endParaRPr lang="en-US" sz="2400" b="1" dirty="0"/>
          </a:p>
        </p:txBody>
      </p:sp>
      <p:sp>
        <p:nvSpPr>
          <p:cNvPr id="9" name="TextBox 8"/>
          <p:cNvSpPr txBox="1"/>
          <p:nvPr/>
        </p:nvSpPr>
        <p:spPr>
          <a:xfrm>
            <a:off x="121255" y="58273"/>
            <a:ext cx="3140222" cy="369332"/>
          </a:xfrm>
          <a:prstGeom prst="rect">
            <a:avLst/>
          </a:prstGeom>
          <a:noFill/>
        </p:spPr>
        <p:txBody>
          <a:bodyPr wrap="square" rtlCol="0">
            <a:spAutoFit/>
          </a:bodyPr>
          <a:lstStyle/>
          <a:p>
            <a:r>
              <a:rPr lang="en-US" b="1" dirty="0" smtClean="0">
                <a:solidFill>
                  <a:schemeClr val="bg1"/>
                </a:solidFill>
              </a:rPr>
              <a:t>Customers list</a:t>
            </a:r>
            <a:endParaRPr lang="en-US" b="1" dirty="0">
              <a:solidFill>
                <a:schemeClr val="bg1"/>
              </a:solidFill>
            </a:endParaRPr>
          </a:p>
        </p:txBody>
      </p:sp>
      <p:sp>
        <p:nvSpPr>
          <p:cNvPr id="12" name="TextBox 11"/>
          <p:cNvSpPr txBox="1"/>
          <p:nvPr/>
        </p:nvSpPr>
        <p:spPr>
          <a:xfrm>
            <a:off x="354517" y="2634284"/>
            <a:ext cx="1728192" cy="276999"/>
          </a:xfrm>
          <a:prstGeom prst="rect">
            <a:avLst/>
          </a:prstGeom>
          <a:noFill/>
          <a:ln>
            <a:solidFill>
              <a:schemeClr val="bg1"/>
            </a:solidFill>
          </a:ln>
        </p:spPr>
        <p:txBody>
          <a:bodyPr wrap="square" rtlCol="0">
            <a:spAutoFit/>
          </a:bodyPr>
          <a:lstStyle/>
          <a:p>
            <a:pPr algn="ctr"/>
            <a:r>
              <a:rPr lang="en-US" sz="1200" b="1" i="1" dirty="0" smtClean="0">
                <a:solidFill>
                  <a:schemeClr val="bg1">
                    <a:lumMod val="50000"/>
                  </a:schemeClr>
                </a:solidFill>
              </a:rPr>
              <a:t>(Existing customers)</a:t>
            </a:r>
            <a:endParaRPr lang="en-US" sz="1200" b="1" i="1" dirty="0">
              <a:solidFill>
                <a:schemeClr val="bg1">
                  <a:lumMod val="50000"/>
                </a:schemeClr>
              </a:solidFill>
            </a:endParaRPr>
          </a:p>
        </p:txBody>
      </p:sp>
      <p:sp>
        <p:nvSpPr>
          <p:cNvPr id="4" name="Rectangle 3"/>
          <p:cNvSpPr/>
          <p:nvPr/>
        </p:nvSpPr>
        <p:spPr>
          <a:xfrm>
            <a:off x="354517" y="1916832"/>
            <a:ext cx="17896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eur droit avec flèche 17"/>
          <p:cNvCxnSpPr/>
          <p:nvPr/>
        </p:nvCxnSpPr>
        <p:spPr>
          <a:xfrm>
            <a:off x="1165860" y="3943380"/>
            <a:ext cx="0" cy="18412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stCxn id="10" idx="0"/>
          </p:cNvCxnSpPr>
          <p:nvPr/>
        </p:nvCxnSpPr>
        <p:spPr>
          <a:xfrm flipH="1" flipV="1">
            <a:off x="443998" y="2132858"/>
            <a:ext cx="721862" cy="11052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37768" y="3238123"/>
            <a:ext cx="1656184" cy="812671"/>
          </a:xfrm>
          <a:prstGeom prst="rect">
            <a:avLst/>
          </a:prstGeom>
          <a:solidFill>
            <a:srgbClr val="FFFF99"/>
          </a:solidFill>
          <a:ln w="952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To add a new customer, click here </a:t>
            </a:r>
            <a:r>
              <a:rPr lang="en-US" sz="1400" b="1" dirty="0" smtClean="0">
                <a:solidFill>
                  <a:schemeClr val="tx1"/>
                </a:solidFill>
              </a:rPr>
              <a:t>or here</a:t>
            </a:r>
            <a:endParaRPr lang="en-US" sz="1400" b="1" dirty="0">
              <a:solidFill>
                <a:schemeClr val="tx1"/>
              </a:solidFill>
            </a:endParaRPr>
          </a:p>
        </p:txBody>
      </p:sp>
    </p:spTree>
    <p:extLst>
      <p:ext uri="{BB962C8B-B14F-4D97-AF65-F5344CB8AC3E}">
        <p14:creationId xmlns:p14="http://schemas.microsoft.com/office/powerpoint/2010/main" val="188165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634" y="1340768"/>
            <a:ext cx="8872732" cy="4584524"/>
          </a:xfrm>
          <a:prstGeom prst="rect">
            <a:avLst/>
          </a:prstGeom>
        </p:spPr>
      </p:pic>
      <p:sp>
        <p:nvSpPr>
          <p:cNvPr id="4" name="TextBox 3"/>
          <p:cNvSpPr txBox="1"/>
          <p:nvPr/>
        </p:nvSpPr>
        <p:spPr>
          <a:xfrm>
            <a:off x="6444208" y="2348880"/>
            <a:ext cx="1800200" cy="261610"/>
          </a:xfrm>
          <a:prstGeom prst="rect">
            <a:avLst/>
          </a:prstGeom>
          <a:noFill/>
        </p:spPr>
        <p:txBody>
          <a:bodyPr wrap="square" rtlCol="0">
            <a:spAutoFit/>
          </a:bodyPr>
          <a:lstStyle/>
          <a:p>
            <a:r>
              <a:rPr lang="en-US" sz="1100" dirty="0" smtClean="0"/>
              <a:t>Container handling (Port)</a:t>
            </a:r>
            <a:endParaRPr lang="en-US" sz="1100" dirty="0"/>
          </a:p>
        </p:txBody>
      </p:sp>
      <p:sp>
        <p:nvSpPr>
          <p:cNvPr id="6" name="Rectangle 5"/>
          <p:cNvSpPr/>
          <p:nvPr/>
        </p:nvSpPr>
        <p:spPr>
          <a:xfrm>
            <a:off x="4716016" y="3933056"/>
            <a:ext cx="144016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5256076" y="4293096"/>
            <a:ext cx="360040" cy="3600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45986" y="4635212"/>
            <a:ext cx="1980220" cy="523220"/>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lgn="ctr"/>
            <a:r>
              <a:rPr lang="en-US" sz="1400" dirty="0" smtClean="0">
                <a:solidFill>
                  <a:schemeClr val="bg1"/>
                </a:solidFill>
              </a:rPr>
              <a:t>uncheck (except if you will follow the rims)</a:t>
            </a:r>
            <a:endParaRPr lang="en-US" sz="1400" dirty="0">
              <a:solidFill>
                <a:schemeClr val="bg1"/>
              </a:solidFill>
            </a:endParaRPr>
          </a:p>
        </p:txBody>
      </p:sp>
      <p:sp>
        <p:nvSpPr>
          <p:cNvPr id="9" name="Up Arrow 8"/>
          <p:cNvSpPr/>
          <p:nvPr/>
        </p:nvSpPr>
        <p:spPr>
          <a:xfrm>
            <a:off x="1322934" y="5051040"/>
            <a:ext cx="440754" cy="214784"/>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a:off x="3923928" y="5051040"/>
            <a:ext cx="410578" cy="214784"/>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3"/>
          <p:cNvSpPr txBox="1"/>
          <p:nvPr/>
        </p:nvSpPr>
        <p:spPr>
          <a:xfrm>
            <a:off x="135634" y="692696"/>
            <a:ext cx="887273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Account : creating &amp; filling customers data</a:t>
            </a:r>
            <a:endParaRPr lang="en-US" sz="2400" b="1" dirty="0"/>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744764"/>
            <a:ext cx="389545" cy="357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602854" y="5733256"/>
            <a:ext cx="58477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1255" y="58273"/>
            <a:ext cx="3140222" cy="369332"/>
          </a:xfrm>
          <a:prstGeom prst="rect">
            <a:avLst/>
          </a:prstGeom>
          <a:noFill/>
        </p:spPr>
        <p:txBody>
          <a:bodyPr wrap="square" rtlCol="0">
            <a:spAutoFit/>
          </a:bodyPr>
          <a:lstStyle/>
          <a:p>
            <a:r>
              <a:rPr lang="en-US" b="1" dirty="0" smtClean="0">
                <a:solidFill>
                  <a:schemeClr val="bg1"/>
                </a:solidFill>
              </a:rPr>
              <a:t>Customer’s data</a:t>
            </a:r>
            <a:endParaRPr lang="en-US" b="1" dirty="0">
              <a:solidFill>
                <a:schemeClr val="bg1"/>
              </a:solidFill>
            </a:endParaRPr>
          </a:p>
        </p:txBody>
      </p:sp>
      <p:sp>
        <p:nvSpPr>
          <p:cNvPr id="18" name="Up Arrow 17"/>
          <p:cNvSpPr/>
          <p:nvPr/>
        </p:nvSpPr>
        <p:spPr>
          <a:xfrm>
            <a:off x="4161422" y="3483936"/>
            <a:ext cx="410578" cy="29371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a:p>
        </p:txBody>
      </p:sp>
      <p:sp>
        <p:nvSpPr>
          <p:cNvPr id="5" name="Rectangle 4"/>
          <p:cNvSpPr/>
          <p:nvPr/>
        </p:nvSpPr>
        <p:spPr>
          <a:xfrm>
            <a:off x="135634" y="1916832"/>
            <a:ext cx="4508374" cy="2718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4008" y="1916832"/>
            <a:ext cx="4364358" cy="3134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Callout 14"/>
          <p:cNvSpPr/>
          <p:nvPr/>
        </p:nvSpPr>
        <p:spPr>
          <a:xfrm>
            <a:off x="211163" y="5925292"/>
            <a:ext cx="1368152" cy="816076"/>
          </a:xfrm>
          <a:prstGeom prst="upArrowCallout">
            <a:avLst/>
          </a:prstGeom>
          <a:solidFill>
            <a:srgbClr val="FFFF99"/>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“Save” to finish</a:t>
            </a:r>
            <a:endParaRPr lang="en-US" sz="1400" b="1" dirty="0">
              <a:solidFill>
                <a:schemeClr val="tx1"/>
              </a:solidFill>
            </a:endParaRPr>
          </a:p>
        </p:txBody>
      </p:sp>
    </p:spTree>
    <p:extLst>
      <p:ext uri="{BB962C8B-B14F-4D97-AF65-F5344CB8AC3E}">
        <p14:creationId xmlns:p14="http://schemas.microsoft.com/office/powerpoint/2010/main" val="311514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4" grpId="0" animBg="1"/>
      <p:bldP spid="18" grpId="0" animBg="1"/>
      <p:bldP spid="18" grpId="1" animBg="1"/>
      <p:bldP spid="5" grpId="0" animBg="1"/>
      <p:bldP spid="5" grpId="1" animBg="1"/>
      <p:bldP spid="16" grpId="0" animBg="1"/>
      <p:bldP spid="16" grpId="1"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8387" y="1628800"/>
            <a:ext cx="8574214" cy="3996638"/>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5" name="ZoneTexte 3"/>
          <p:cNvSpPr txBox="1"/>
          <p:nvPr/>
        </p:nvSpPr>
        <p:spPr>
          <a:xfrm>
            <a:off x="308386" y="692696"/>
            <a:ext cx="8574215"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Account : creating &amp; filling customers data</a:t>
            </a:r>
            <a:endParaRPr lang="en-US" sz="2400" b="1"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744764"/>
            <a:ext cx="389545" cy="357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308386" y="5445224"/>
            <a:ext cx="447190" cy="1802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513356" y="5614970"/>
            <a:ext cx="0" cy="3387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8386" y="5811845"/>
            <a:ext cx="8574215" cy="52322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r>
              <a:rPr lang="en-US" sz="1400" b="1" dirty="0" smtClean="0"/>
              <a:t>To modify customer’s data, double click on the name’s line, or click on “detail”, and, on the customer editor screen, click “edit”.</a:t>
            </a:r>
            <a:endParaRPr lang="en-US" sz="1400" b="1" dirty="0"/>
          </a:p>
        </p:txBody>
      </p:sp>
      <p:sp>
        <p:nvSpPr>
          <p:cNvPr id="29"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Accounts</a:t>
            </a:r>
            <a:endParaRPr lang="en-US" b="1" dirty="0">
              <a:solidFill>
                <a:schemeClr val="bg1"/>
              </a:solidFill>
            </a:endParaRPr>
          </a:p>
        </p:txBody>
      </p:sp>
      <p:sp>
        <p:nvSpPr>
          <p:cNvPr id="9" name="Rectangle avec flèche vers le haut 8"/>
          <p:cNvSpPr/>
          <p:nvPr/>
        </p:nvSpPr>
        <p:spPr>
          <a:xfrm>
            <a:off x="531981" y="2204865"/>
            <a:ext cx="2376264" cy="1152698"/>
          </a:xfrm>
          <a:prstGeom prst="upArrowCallout">
            <a:avLst>
              <a:gd name="adj1" fmla="val 15070"/>
              <a:gd name="adj2" fmla="val 17552"/>
              <a:gd name="adj3" fmla="val 25000"/>
              <a:gd name="adj4" fmla="val 64977"/>
            </a:avLst>
          </a:prstGeom>
          <a:solidFill>
            <a:srgbClr val="FFFF99"/>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The customer has been created and appears now in your accounts list</a:t>
            </a:r>
            <a:endParaRPr lang="en-US" sz="1400" b="1" dirty="0">
              <a:solidFill>
                <a:schemeClr val="tx1"/>
              </a:solidFill>
            </a:endParaRPr>
          </a:p>
        </p:txBody>
      </p:sp>
    </p:spTree>
    <p:extLst>
      <p:ext uri="{BB962C8B-B14F-4D97-AF65-F5344CB8AC3E}">
        <p14:creationId xmlns:p14="http://schemas.microsoft.com/office/powerpoint/2010/main" val="11152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100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9144000" cy="6381328"/>
          </a:xfrm>
          <a:prstGeom prst="rect">
            <a:avLst/>
          </a:prstGeom>
        </p:spPr>
      </p:pic>
      <p:sp>
        <p:nvSpPr>
          <p:cNvPr id="2" name="Rectangle 1"/>
          <p:cNvSpPr/>
          <p:nvPr/>
        </p:nvSpPr>
        <p:spPr>
          <a:xfrm>
            <a:off x="611560" y="2651673"/>
            <a:ext cx="7920880" cy="923330"/>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smtClean="0">
                <a:ln w="0"/>
                <a:solidFill>
                  <a:schemeClr val="bg1">
                    <a:lumMod val="95000"/>
                  </a:schemeClr>
                </a:solidFill>
                <a:effectLst>
                  <a:outerShdw blurRad="38100" dist="19050" dir="2700000" algn="tl" rotWithShape="0">
                    <a:schemeClr val="dk1">
                      <a:alpha val="40000"/>
                    </a:schemeClr>
                  </a:outerShdw>
                </a:effectLst>
                <a:latin typeface="Arial Black" panose="020B0A04020102020204" pitchFamily="34" charset="0"/>
              </a:rPr>
              <a:t>2.vehicles</a:t>
            </a:r>
            <a:endParaRPr lang="en-US" sz="5400" dirty="0">
              <a:ln w="0"/>
              <a:solidFill>
                <a:schemeClr val="bg1">
                  <a:lumMod val="95000"/>
                </a:schemeClr>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1976437" y="4377002"/>
            <a:ext cx="5191125" cy="742950"/>
          </a:xfrm>
          <a:prstGeom prst="rect">
            <a:avLst/>
          </a:prstGeom>
          <a:ln>
            <a:solidFill>
              <a:schemeClr val="bg1">
                <a:lumMod val="50000"/>
              </a:schemeClr>
            </a:solidFill>
          </a:ln>
        </p:spPr>
      </p:pic>
      <p:sp>
        <p:nvSpPr>
          <p:cNvPr id="4" name="Rectangle 3"/>
          <p:cNvSpPr/>
          <p:nvPr/>
        </p:nvSpPr>
        <p:spPr>
          <a:xfrm>
            <a:off x="2539966" y="4586713"/>
            <a:ext cx="507332" cy="5109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Vehicles &amp; machines</a:t>
            </a:r>
            <a:endParaRPr lang="en-US" b="1" dirty="0">
              <a:solidFill>
                <a:schemeClr val="bg1"/>
              </a:solidFill>
            </a:endParaRPr>
          </a:p>
        </p:txBody>
      </p:sp>
    </p:spTree>
    <p:extLst>
      <p:ext uri="{BB962C8B-B14F-4D97-AF65-F5344CB8AC3E}">
        <p14:creationId xmlns:p14="http://schemas.microsoft.com/office/powerpoint/2010/main" val="33840995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45914"/>
          <a:stretch/>
        </p:blipFill>
        <p:spPr>
          <a:xfrm>
            <a:off x="110630" y="1289084"/>
            <a:ext cx="8802117" cy="4948227"/>
          </a:xfrm>
          <a:prstGeom prst="rect">
            <a:avLst/>
          </a:prstGeom>
        </p:spPr>
      </p:pic>
      <p:sp>
        <p:nvSpPr>
          <p:cNvPr id="3" name="ZoneTexte 2"/>
          <p:cNvSpPr txBox="1"/>
          <p:nvPr/>
        </p:nvSpPr>
        <p:spPr>
          <a:xfrm>
            <a:off x="110630" y="620688"/>
            <a:ext cx="8802116"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Vehicle editor screen</a:t>
            </a:r>
            <a:endParaRPr lang="en-US" sz="2400" b="1" dirty="0"/>
          </a:p>
        </p:txBody>
      </p:sp>
      <p:pic>
        <p:nvPicPr>
          <p:cNvPr id="5" name="Picture 4"/>
          <p:cNvPicPr>
            <a:picLocks noChangeAspect="1"/>
          </p:cNvPicPr>
          <p:nvPr/>
        </p:nvPicPr>
        <p:blipFill>
          <a:blip r:embed="rId4"/>
          <a:stretch>
            <a:fillRect/>
          </a:stretch>
        </p:blipFill>
        <p:spPr>
          <a:xfrm>
            <a:off x="251304" y="687572"/>
            <a:ext cx="360040" cy="327893"/>
          </a:xfrm>
          <a:prstGeom prst="rect">
            <a:avLst/>
          </a:prstGeom>
          <a:effectLst>
            <a:outerShdw blurRad="50800" dist="38100" dir="2700000" algn="tl" rotWithShape="0">
              <a:prstClr val="black">
                <a:alpha val="40000"/>
              </a:prstClr>
            </a:outerShdw>
          </a:effectLst>
        </p:spPr>
      </p:pic>
      <p:sp>
        <p:nvSpPr>
          <p:cNvPr id="6" name="Rectangle 5"/>
          <p:cNvSpPr/>
          <p:nvPr/>
        </p:nvSpPr>
        <p:spPr>
          <a:xfrm>
            <a:off x="1691679" y="1844823"/>
            <a:ext cx="7221067" cy="1415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9552" y="2864507"/>
            <a:ext cx="2448272" cy="276999"/>
          </a:xfrm>
          <a:prstGeom prst="rect">
            <a:avLst/>
          </a:prstGeom>
          <a:noFill/>
        </p:spPr>
        <p:txBody>
          <a:bodyPr wrap="square" rtlCol="0">
            <a:spAutoFit/>
          </a:bodyPr>
          <a:lstStyle/>
          <a:p>
            <a:pPr algn="ctr"/>
            <a:r>
              <a:rPr lang="en-US" sz="1200" b="1" i="1" dirty="0" smtClean="0">
                <a:solidFill>
                  <a:schemeClr val="bg1">
                    <a:lumMod val="50000"/>
                  </a:schemeClr>
                </a:solidFill>
              </a:rPr>
              <a:t>(Machines already </a:t>
            </a:r>
            <a:r>
              <a:rPr lang="en-US" sz="1200" b="1" i="1" dirty="0" err="1" smtClean="0">
                <a:solidFill>
                  <a:schemeClr val="bg1">
                    <a:lumMod val="50000"/>
                  </a:schemeClr>
                </a:solidFill>
              </a:rPr>
              <a:t>registrated</a:t>
            </a:r>
            <a:r>
              <a:rPr lang="en-US" sz="1200" b="1" i="1" dirty="0" smtClean="0">
                <a:solidFill>
                  <a:schemeClr val="bg1">
                    <a:lumMod val="50000"/>
                  </a:schemeClr>
                </a:solidFill>
              </a:rPr>
              <a:t>)</a:t>
            </a:r>
            <a:endParaRPr lang="en-US" sz="1200" b="1" i="1" dirty="0">
              <a:solidFill>
                <a:schemeClr val="bg1">
                  <a:lumMod val="50000"/>
                </a:schemeClr>
              </a:solidFill>
            </a:endParaRPr>
          </a:p>
        </p:txBody>
      </p:sp>
      <p:sp>
        <p:nvSpPr>
          <p:cNvPr id="14"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Vehicles &amp; machines</a:t>
            </a:r>
            <a:endParaRPr lang="en-US" b="1" dirty="0">
              <a:solidFill>
                <a:schemeClr val="bg1"/>
              </a:solidFill>
            </a:endParaRPr>
          </a:p>
        </p:txBody>
      </p:sp>
      <p:sp>
        <p:nvSpPr>
          <p:cNvPr id="4" name="Rectangle avec flèche vers le haut 3"/>
          <p:cNvSpPr/>
          <p:nvPr/>
        </p:nvSpPr>
        <p:spPr>
          <a:xfrm>
            <a:off x="994203" y="2167812"/>
            <a:ext cx="2043025" cy="1285980"/>
          </a:xfrm>
          <a:prstGeom prst="upArrowCallout">
            <a:avLst>
              <a:gd name="adj1" fmla="val 11346"/>
              <a:gd name="adj2" fmla="val 14759"/>
              <a:gd name="adj3" fmla="val 18119"/>
              <a:gd name="adj4" fmla="val 64977"/>
            </a:avLst>
          </a:prstGeom>
          <a:solidFill>
            <a:srgbClr val="FFFF99"/>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To modify a </a:t>
            </a:r>
            <a:r>
              <a:rPr lang="en-US" sz="1400" b="1" dirty="0" smtClean="0">
                <a:solidFill>
                  <a:schemeClr val="tx1"/>
                </a:solidFill>
              </a:rPr>
              <a:t>vehicle,</a:t>
            </a:r>
            <a:endParaRPr lang="en-US" sz="1400" b="1" dirty="0">
              <a:solidFill>
                <a:schemeClr val="tx1"/>
              </a:solidFill>
            </a:endParaRPr>
          </a:p>
          <a:p>
            <a:pPr algn="ctr"/>
            <a:r>
              <a:rPr lang="en-US" sz="1400" b="1" dirty="0">
                <a:solidFill>
                  <a:schemeClr val="tx1"/>
                </a:solidFill>
              </a:rPr>
              <a:t>Double click on the line, or click “detail”</a:t>
            </a:r>
          </a:p>
        </p:txBody>
      </p:sp>
      <p:sp>
        <p:nvSpPr>
          <p:cNvPr id="17" name="Rectangle avec flèche vers le bas 16"/>
          <p:cNvSpPr/>
          <p:nvPr/>
        </p:nvSpPr>
        <p:spPr>
          <a:xfrm>
            <a:off x="158907" y="4497726"/>
            <a:ext cx="1370268" cy="1170960"/>
          </a:xfrm>
          <a:prstGeom prst="downArrowCallout">
            <a:avLst>
              <a:gd name="adj1" fmla="val 13339"/>
              <a:gd name="adj2" fmla="val 13338"/>
              <a:gd name="adj3" fmla="val 15525"/>
              <a:gd name="adj4" fmla="val 64977"/>
            </a:avLst>
          </a:prstGeom>
          <a:solidFill>
            <a:srgbClr val="FFFF99"/>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To add a new vehicle, click “New”</a:t>
            </a:r>
            <a:endParaRPr lang="en-US" sz="1400" b="1" dirty="0">
              <a:solidFill>
                <a:schemeClr val="tx1"/>
              </a:solidFill>
            </a:endParaRPr>
          </a:p>
        </p:txBody>
      </p:sp>
      <p:sp>
        <p:nvSpPr>
          <p:cNvPr id="20" name="Rectangle avec flèche vers le bas 19"/>
          <p:cNvSpPr/>
          <p:nvPr/>
        </p:nvSpPr>
        <p:spPr>
          <a:xfrm>
            <a:off x="3923928" y="1268058"/>
            <a:ext cx="2162356" cy="645560"/>
          </a:xfrm>
          <a:prstGeom prst="downArrowCallout">
            <a:avLst>
              <a:gd name="adj1" fmla="val 20116"/>
              <a:gd name="adj2" fmla="val 23314"/>
              <a:gd name="adj3" fmla="val 24968"/>
              <a:gd name="adj4" fmla="val 51993"/>
            </a:avLst>
          </a:prstGeom>
          <a:solidFill>
            <a:srgbClr val="FFFF99"/>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Check the customer</a:t>
            </a:r>
            <a:endParaRPr lang="en-US" sz="1400" b="1" dirty="0">
              <a:solidFill>
                <a:schemeClr val="tx1"/>
              </a:solidFill>
            </a:endParaRPr>
          </a:p>
        </p:txBody>
      </p:sp>
      <p:sp>
        <p:nvSpPr>
          <p:cNvPr id="15" name="Rectangle 14"/>
          <p:cNvSpPr/>
          <p:nvPr/>
        </p:nvSpPr>
        <p:spPr>
          <a:xfrm>
            <a:off x="611344" y="5735637"/>
            <a:ext cx="50405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24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7" grpId="0" animBg="1"/>
      <p:bldP spid="20" grpId="0" animBg="1"/>
      <p:bldP spid="20" grpId="1"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9"/>
          <p:cNvSpPr txBox="1"/>
          <p:nvPr/>
        </p:nvSpPr>
        <p:spPr>
          <a:xfrm>
            <a:off x="346879" y="614759"/>
            <a:ext cx="845024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Vehicle editor screen</a:t>
            </a:r>
            <a:endParaRPr lang="en-US" sz="2400" b="1" dirty="0"/>
          </a:p>
        </p:txBody>
      </p:sp>
      <p:pic>
        <p:nvPicPr>
          <p:cNvPr id="4" name="Picture 3"/>
          <p:cNvPicPr>
            <a:picLocks noChangeAspect="1"/>
          </p:cNvPicPr>
          <p:nvPr/>
        </p:nvPicPr>
        <p:blipFill>
          <a:blip r:embed="rId3"/>
          <a:stretch>
            <a:fillRect/>
          </a:stretch>
        </p:blipFill>
        <p:spPr>
          <a:xfrm>
            <a:off x="395536" y="693484"/>
            <a:ext cx="360040" cy="327893"/>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346879" y="1628800"/>
            <a:ext cx="8450241" cy="4214544"/>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6300192" y="4005064"/>
            <a:ext cx="216024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5576" y="2132856"/>
            <a:ext cx="3456384" cy="23042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5576" y="4989488"/>
            <a:ext cx="3456384" cy="671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355976" y="2132856"/>
            <a:ext cx="1800200" cy="23042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65164" y="2132856"/>
            <a:ext cx="2531956" cy="18006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Vehicles &amp; machines</a:t>
            </a:r>
            <a:endParaRPr lang="en-US" b="1" dirty="0">
              <a:solidFill>
                <a:schemeClr val="bg1"/>
              </a:solidFill>
            </a:endParaRPr>
          </a:p>
        </p:txBody>
      </p:sp>
      <p:sp>
        <p:nvSpPr>
          <p:cNvPr id="2" name="Double flèche horizontale 1"/>
          <p:cNvSpPr/>
          <p:nvPr/>
        </p:nvSpPr>
        <p:spPr>
          <a:xfrm>
            <a:off x="3985084" y="2997523"/>
            <a:ext cx="612068" cy="360040"/>
          </a:xfrm>
          <a:prstGeom prst="leftRightArrow">
            <a:avLst>
              <a:gd name="adj1" fmla="val 50000"/>
              <a:gd name="adj2" fmla="val 39418"/>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Callout 11"/>
          <p:cNvSpPr/>
          <p:nvPr/>
        </p:nvSpPr>
        <p:spPr>
          <a:xfrm>
            <a:off x="5930657" y="4346064"/>
            <a:ext cx="2592288" cy="1588328"/>
          </a:xfrm>
          <a:prstGeom prst="upArrowCallout">
            <a:avLst>
              <a:gd name="adj1" fmla="val 19845"/>
              <a:gd name="adj2" fmla="val 22422"/>
              <a:gd name="adj3" fmla="val 19845"/>
              <a:gd name="adj4" fmla="val 64977"/>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Enabling / disabling the overall </a:t>
            </a:r>
            <a:r>
              <a:rPr lang="en-US" sz="1400" b="1" dirty="0" smtClean="0">
                <a:solidFill>
                  <a:schemeClr val="tx1"/>
                </a:solidFill>
              </a:rPr>
              <a:t>service </a:t>
            </a:r>
            <a:r>
              <a:rPr lang="en-US" sz="1400" b="1" dirty="0">
                <a:solidFill>
                  <a:schemeClr val="tx1"/>
                </a:solidFill>
              </a:rPr>
              <a:t>conditions filled in the customer’s edition screen</a:t>
            </a:r>
          </a:p>
        </p:txBody>
      </p:sp>
      <p:sp>
        <p:nvSpPr>
          <p:cNvPr id="17" name="Up Arrow Callout 16"/>
          <p:cNvSpPr/>
          <p:nvPr/>
        </p:nvSpPr>
        <p:spPr>
          <a:xfrm>
            <a:off x="4102993" y="4989488"/>
            <a:ext cx="1718697" cy="1139601"/>
          </a:xfrm>
          <a:prstGeom prst="upArrowCallout">
            <a:avLst>
              <a:gd name="adj1" fmla="val 19845"/>
              <a:gd name="adj2" fmla="val 22422"/>
              <a:gd name="adj3" fmla="val 19845"/>
              <a:gd name="adj4" fmla="val 64977"/>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Here you can add comments on this machine</a:t>
            </a:r>
            <a:endParaRPr lang="en-US" sz="1400" b="1" dirty="0">
              <a:solidFill>
                <a:schemeClr val="tx1"/>
              </a:solidFill>
            </a:endParaRPr>
          </a:p>
        </p:txBody>
      </p:sp>
      <p:sp>
        <p:nvSpPr>
          <p:cNvPr id="18" name="Up Arrow Callout 17"/>
          <p:cNvSpPr/>
          <p:nvPr/>
        </p:nvSpPr>
        <p:spPr>
          <a:xfrm>
            <a:off x="467544" y="5855945"/>
            <a:ext cx="1224136" cy="862020"/>
          </a:xfrm>
          <a:prstGeom prst="upArrowCallout">
            <a:avLst>
              <a:gd name="adj1" fmla="val 19845"/>
              <a:gd name="adj2" fmla="val 22422"/>
              <a:gd name="adj3" fmla="val 19845"/>
              <a:gd name="adj4" fmla="val 64977"/>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“Save” to finish</a:t>
            </a:r>
            <a:endParaRPr lang="en-US" sz="1400" b="1" dirty="0">
              <a:solidFill>
                <a:schemeClr val="tx1"/>
              </a:solidFill>
            </a:endParaRPr>
          </a:p>
        </p:txBody>
      </p:sp>
    </p:spTree>
    <p:extLst>
      <p:ext uri="{BB962C8B-B14F-4D97-AF65-F5344CB8AC3E}">
        <p14:creationId xmlns:p14="http://schemas.microsoft.com/office/powerpoint/2010/main" val="119095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3" grpId="0" animBg="1"/>
      <p:bldP spid="2" grpId="0" animBg="1"/>
      <p:bldP spid="12" grpId="0" animBg="1"/>
      <p:bldP spid="12" grpId="1" animBg="1"/>
      <p:bldP spid="17" grpId="0" animBg="1"/>
      <p:bldP spid="17" grpId="1"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6878" y="1315824"/>
            <a:ext cx="8450241" cy="4561448"/>
          </a:xfrm>
          <a:prstGeom prst="rect">
            <a:avLst/>
          </a:prstGeom>
          <a:ln>
            <a:noFill/>
          </a:ln>
          <a:effectLst>
            <a:outerShdw blurRad="292100" dist="139700" dir="2700000" algn="tl" rotWithShape="0">
              <a:srgbClr val="333333">
                <a:alpha val="65000"/>
              </a:srgbClr>
            </a:outerShdw>
          </a:effectLst>
        </p:spPr>
      </p:pic>
      <p:sp>
        <p:nvSpPr>
          <p:cNvPr id="3" name="ZoneTexte 9"/>
          <p:cNvSpPr txBox="1"/>
          <p:nvPr/>
        </p:nvSpPr>
        <p:spPr>
          <a:xfrm>
            <a:off x="346879" y="614759"/>
            <a:ext cx="845024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Vehicle editor screen</a:t>
            </a:r>
            <a:endParaRPr lang="en-US" sz="2400" b="1" dirty="0"/>
          </a:p>
        </p:txBody>
      </p:sp>
      <p:pic>
        <p:nvPicPr>
          <p:cNvPr id="4" name="Picture 3"/>
          <p:cNvPicPr>
            <a:picLocks noChangeAspect="1"/>
          </p:cNvPicPr>
          <p:nvPr/>
        </p:nvPicPr>
        <p:blipFill>
          <a:blip r:embed="rId4"/>
          <a:stretch>
            <a:fillRect/>
          </a:stretch>
        </p:blipFill>
        <p:spPr>
          <a:xfrm>
            <a:off x="395536" y="693484"/>
            <a:ext cx="360040" cy="327893"/>
          </a:xfrm>
          <a:prstGeom prst="rect">
            <a:avLst/>
          </a:prstGeom>
          <a:effectLst>
            <a:outerShdw blurRad="50800" dist="38100" dir="2700000" algn="tl" rotWithShape="0">
              <a:prstClr val="black">
                <a:alpha val="40000"/>
              </a:prstClr>
            </a:outerShdw>
          </a:effectLst>
        </p:spPr>
      </p:pic>
      <p:sp>
        <p:nvSpPr>
          <p:cNvPr id="5" name="Rectangle avec flèche vers le haut 7"/>
          <p:cNvSpPr/>
          <p:nvPr/>
        </p:nvSpPr>
        <p:spPr>
          <a:xfrm>
            <a:off x="1115616" y="2276872"/>
            <a:ext cx="2043025" cy="1285980"/>
          </a:xfrm>
          <a:prstGeom prst="upArrowCallout">
            <a:avLst>
              <a:gd name="adj1" fmla="val 11346"/>
              <a:gd name="adj2" fmla="val 14759"/>
              <a:gd name="adj3" fmla="val 18119"/>
              <a:gd name="adj4" fmla="val 64977"/>
            </a:avLst>
          </a:prstGeom>
          <a:solidFill>
            <a:srgbClr val="FFFF99"/>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The vehicle</a:t>
            </a:r>
            <a:r>
              <a:rPr lang="en-US" sz="1400" b="1" dirty="0">
                <a:solidFill>
                  <a:schemeClr val="tx1"/>
                </a:solidFill>
              </a:rPr>
              <a:t> </a:t>
            </a:r>
            <a:r>
              <a:rPr lang="en-US" sz="1400" b="1" dirty="0" smtClean="0">
                <a:solidFill>
                  <a:schemeClr val="tx1"/>
                </a:solidFill>
              </a:rPr>
              <a:t>has been </a:t>
            </a:r>
            <a:endParaRPr lang="en-US" sz="1400" b="1" dirty="0">
              <a:solidFill>
                <a:schemeClr val="tx1"/>
              </a:solidFill>
            </a:endParaRPr>
          </a:p>
          <a:p>
            <a:pPr algn="ctr"/>
            <a:r>
              <a:rPr lang="en-US" sz="1400" b="1" dirty="0">
                <a:solidFill>
                  <a:schemeClr val="tx1"/>
                </a:solidFill>
              </a:rPr>
              <a:t>c</a:t>
            </a:r>
            <a:r>
              <a:rPr lang="en-US" sz="1400" b="1" dirty="0" smtClean="0">
                <a:solidFill>
                  <a:schemeClr val="tx1"/>
                </a:solidFill>
              </a:rPr>
              <a:t>reated and appears in the customer’s list</a:t>
            </a:r>
            <a:endParaRPr lang="en-US" sz="1400" b="1" dirty="0">
              <a:solidFill>
                <a:schemeClr val="tx1"/>
              </a:solidFill>
            </a:endParaRPr>
          </a:p>
        </p:txBody>
      </p:sp>
      <p:sp>
        <p:nvSpPr>
          <p:cNvPr id="6"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Vehicles &amp; machines</a:t>
            </a:r>
            <a:endParaRPr lang="en-US" b="1" dirty="0">
              <a:solidFill>
                <a:schemeClr val="bg1"/>
              </a:solidFill>
            </a:endParaRPr>
          </a:p>
        </p:txBody>
      </p:sp>
    </p:spTree>
    <p:extLst>
      <p:ext uri="{BB962C8B-B14F-4D97-AF65-F5344CB8AC3E}">
        <p14:creationId xmlns:p14="http://schemas.microsoft.com/office/powerpoint/2010/main" val="223541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95325" y="638175"/>
            <a:ext cx="7753350" cy="5581650"/>
          </a:xfrm>
          <a:prstGeom prst="rect">
            <a:avLst/>
          </a:prstGeom>
          <a:ln>
            <a:noFill/>
          </a:ln>
          <a:effectLst>
            <a:outerShdw blurRad="292100" dist="139700" dir="2700000" algn="tl" rotWithShape="0">
              <a:srgbClr val="333333">
                <a:alpha val="65000"/>
              </a:srgbClr>
            </a:outerShdw>
          </a:effectLst>
        </p:spPr>
      </p:pic>
      <p:sp>
        <p:nvSpPr>
          <p:cNvPr id="4" name="Down Arrow Callout 3"/>
          <p:cNvSpPr/>
          <p:nvPr/>
        </p:nvSpPr>
        <p:spPr>
          <a:xfrm>
            <a:off x="827584" y="2924944"/>
            <a:ext cx="2304256" cy="1646288"/>
          </a:xfrm>
          <a:prstGeom prst="downArrowCallout">
            <a:avLst>
              <a:gd name="adj1" fmla="val 11772"/>
              <a:gd name="adj2" fmla="val 13134"/>
              <a:gd name="adj3" fmla="val 14107"/>
              <a:gd name="adj4" fmla="val 77289"/>
            </a:avLst>
          </a:prstGeom>
          <a:solidFill>
            <a:srgbClr val="FFFFCC"/>
          </a:solidFill>
          <a:ln>
            <a:solidFill>
              <a:schemeClr val="bg1">
                <a:lumMod val="50000"/>
              </a:schemeClr>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smtClean="0">
                <a:solidFill>
                  <a:schemeClr val="tx1"/>
                </a:solidFill>
              </a:rPr>
              <a:t>There many slides where additional comments are available, with more details than on the views.</a:t>
            </a:r>
            <a:endParaRPr lang="en-US" sz="1400" dirty="0">
              <a:solidFill>
                <a:schemeClr val="tx1"/>
              </a:solidFill>
            </a:endParaRPr>
          </a:p>
        </p:txBody>
      </p:sp>
      <p:sp>
        <p:nvSpPr>
          <p:cNvPr id="3" name="TextBox 2"/>
          <p:cNvSpPr txBox="1"/>
          <p:nvPr/>
        </p:nvSpPr>
        <p:spPr>
          <a:xfrm>
            <a:off x="827584" y="658308"/>
            <a:ext cx="2077690" cy="400110"/>
          </a:xfrm>
          <a:prstGeom prst="rect">
            <a:avLst/>
          </a:prstGeom>
          <a:noFill/>
        </p:spPr>
        <p:txBody>
          <a:bodyPr wrap="square" rtlCol="0">
            <a:spAutoFit/>
          </a:bodyPr>
          <a:lstStyle/>
          <a:p>
            <a:r>
              <a:rPr lang="en-US" sz="2000" b="1" dirty="0" smtClean="0"/>
              <a:t>Introduction :</a:t>
            </a:r>
            <a:endParaRPr lang="en-US" sz="2000" b="1" dirty="0"/>
          </a:p>
        </p:txBody>
      </p:sp>
      <p:sp>
        <p:nvSpPr>
          <p:cNvPr id="5" name="ZoneTexte 4"/>
          <p:cNvSpPr txBox="1"/>
          <p:nvPr/>
        </p:nvSpPr>
        <p:spPr>
          <a:xfrm>
            <a:off x="107504" y="44624"/>
            <a:ext cx="2880320" cy="369332"/>
          </a:xfrm>
          <a:prstGeom prst="rect">
            <a:avLst/>
          </a:prstGeom>
          <a:noFill/>
        </p:spPr>
        <p:txBody>
          <a:bodyPr wrap="square" rtlCol="0">
            <a:spAutoFit/>
          </a:bodyPr>
          <a:lstStyle/>
          <a:p>
            <a:r>
              <a:rPr lang="en-US" b="1" dirty="0" smtClean="0">
                <a:solidFill>
                  <a:srgbClr val="FFFF00"/>
                </a:solidFill>
              </a:rPr>
              <a:t>FYI</a:t>
            </a:r>
            <a:endParaRPr lang="en-US" b="1" dirty="0">
              <a:solidFill>
                <a:srgbClr val="FFFF00"/>
              </a:solidFill>
            </a:endParaRPr>
          </a:p>
        </p:txBody>
      </p:sp>
    </p:spTree>
    <p:extLst>
      <p:ext uri="{BB962C8B-B14F-4D97-AF65-F5344CB8AC3E}">
        <p14:creationId xmlns:p14="http://schemas.microsoft.com/office/powerpoint/2010/main" val="424289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46878" y="1268760"/>
            <a:ext cx="8450241" cy="4561449"/>
          </a:xfrm>
          <a:prstGeom prst="rect">
            <a:avLst/>
          </a:prstGeom>
        </p:spPr>
      </p:pic>
      <p:sp>
        <p:nvSpPr>
          <p:cNvPr id="3" name="ZoneTexte 9"/>
          <p:cNvSpPr txBox="1"/>
          <p:nvPr/>
        </p:nvSpPr>
        <p:spPr>
          <a:xfrm>
            <a:off x="346879" y="614759"/>
            <a:ext cx="845024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Vehicle editor screen</a:t>
            </a:r>
            <a:endParaRPr lang="en-US" sz="2400" b="1" dirty="0"/>
          </a:p>
        </p:txBody>
      </p:sp>
      <p:pic>
        <p:nvPicPr>
          <p:cNvPr id="4" name="Picture 3"/>
          <p:cNvPicPr>
            <a:picLocks noChangeAspect="1"/>
          </p:cNvPicPr>
          <p:nvPr/>
        </p:nvPicPr>
        <p:blipFill>
          <a:blip r:embed="rId4"/>
          <a:stretch>
            <a:fillRect/>
          </a:stretch>
        </p:blipFill>
        <p:spPr>
          <a:xfrm>
            <a:off x="395536" y="693484"/>
            <a:ext cx="360040" cy="327893"/>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1907692" y="2534416"/>
            <a:ext cx="2667136" cy="276999"/>
          </a:xfrm>
          <a:prstGeom prst="rect">
            <a:avLst/>
          </a:prstGeom>
          <a:solidFill>
            <a:srgbClr val="FFFFCC"/>
          </a:solidFill>
          <a:ln>
            <a:solidFill>
              <a:schemeClr val="bg1">
                <a:lumMod val="75000"/>
              </a:schemeClr>
            </a:solidFill>
          </a:ln>
        </p:spPr>
        <p:txBody>
          <a:bodyPr wrap="square" rtlCol="0">
            <a:spAutoFit/>
          </a:bodyPr>
          <a:lstStyle/>
          <a:p>
            <a:pPr algn="ctr"/>
            <a:r>
              <a:rPr lang="en-US" sz="1200" b="1" dirty="0" smtClean="0"/>
              <a:t>No tires fitted on that vehicle yet</a:t>
            </a:r>
            <a:endParaRPr lang="en-US" sz="1200" b="1" dirty="0"/>
          </a:p>
        </p:txBody>
      </p:sp>
      <p:sp>
        <p:nvSpPr>
          <p:cNvPr id="6" name="Right Brace 5"/>
          <p:cNvSpPr/>
          <p:nvPr/>
        </p:nvSpPr>
        <p:spPr>
          <a:xfrm>
            <a:off x="1547664" y="2276872"/>
            <a:ext cx="144016" cy="79208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New vehicle added</a:t>
            </a:r>
            <a:endParaRPr lang="en-US" b="1" dirty="0">
              <a:solidFill>
                <a:schemeClr val="bg1"/>
              </a:solidFill>
            </a:endParaRPr>
          </a:p>
        </p:txBody>
      </p:sp>
    </p:spTree>
    <p:extLst>
      <p:ext uri="{BB962C8B-B14F-4D97-AF65-F5344CB8AC3E}">
        <p14:creationId xmlns:p14="http://schemas.microsoft.com/office/powerpoint/2010/main" val="59662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9"/>
          <p:cNvSpPr txBox="1"/>
          <p:nvPr/>
        </p:nvSpPr>
        <p:spPr>
          <a:xfrm>
            <a:off x="346879" y="614759"/>
            <a:ext cx="845024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Vehicle editor screen</a:t>
            </a:r>
            <a:endParaRPr lang="en-US" sz="2400" b="1" dirty="0"/>
          </a:p>
        </p:txBody>
      </p:sp>
      <p:pic>
        <p:nvPicPr>
          <p:cNvPr id="5" name="Picture 3"/>
          <p:cNvPicPr>
            <a:picLocks noChangeAspect="1"/>
          </p:cNvPicPr>
          <p:nvPr/>
        </p:nvPicPr>
        <p:blipFill>
          <a:blip r:embed="rId3"/>
          <a:stretch>
            <a:fillRect/>
          </a:stretch>
        </p:blipFill>
        <p:spPr>
          <a:xfrm>
            <a:off x="395536" y="693484"/>
            <a:ext cx="360040" cy="327893"/>
          </a:xfrm>
          <a:prstGeom prst="rect">
            <a:avLst/>
          </a:prstGeom>
          <a:effectLst>
            <a:outerShdw blurRad="50800" dist="38100" dir="2700000" algn="tl" rotWithShape="0">
              <a:prstClr val="black">
                <a:alpha val="40000"/>
              </a:prstClr>
            </a:outerShdw>
          </a:effectLst>
        </p:spPr>
      </p:pic>
      <p:sp>
        <p:nvSpPr>
          <p:cNvPr id="7" name="Rectangle 6"/>
          <p:cNvSpPr/>
          <p:nvPr/>
        </p:nvSpPr>
        <p:spPr>
          <a:xfrm>
            <a:off x="346879" y="5109697"/>
            <a:ext cx="8450241" cy="864096"/>
          </a:xfrm>
          <a:prstGeom prst="rect">
            <a:avLst/>
          </a:prstGeom>
          <a:solidFill>
            <a:schemeClr val="bg1"/>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&gt; Click “System” (or F6) to access the  maintenance table / vehicle model</a:t>
            </a:r>
            <a:endParaRPr lang="en-US" dirty="0">
              <a:solidFill>
                <a:schemeClr val="tx1"/>
              </a:solidFill>
            </a:endParaRPr>
          </a:p>
        </p:txBody>
      </p:sp>
      <p:sp>
        <p:nvSpPr>
          <p:cNvPr id="8" name="ZoneTexte 3"/>
          <p:cNvSpPr txBox="1"/>
          <p:nvPr/>
        </p:nvSpPr>
        <p:spPr>
          <a:xfrm>
            <a:off x="107504" y="44624"/>
            <a:ext cx="3816424" cy="369332"/>
          </a:xfrm>
          <a:prstGeom prst="rect">
            <a:avLst/>
          </a:prstGeom>
          <a:noFill/>
        </p:spPr>
        <p:txBody>
          <a:bodyPr wrap="square" rtlCol="0">
            <a:spAutoFit/>
          </a:bodyPr>
          <a:lstStyle/>
          <a:p>
            <a:r>
              <a:rPr lang="en-US" b="1" dirty="0">
                <a:solidFill>
                  <a:schemeClr val="bg1"/>
                </a:solidFill>
              </a:rPr>
              <a:t>V</a:t>
            </a:r>
            <a:r>
              <a:rPr lang="en-US" b="1" dirty="0" smtClean="0">
                <a:solidFill>
                  <a:schemeClr val="bg1"/>
                </a:solidFill>
              </a:rPr>
              <a:t>ehicles  brands &amp; models</a:t>
            </a:r>
            <a:endParaRPr lang="en-US" b="1" dirty="0">
              <a:solidFill>
                <a:schemeClr val="bg1"/>
              </a:solidFill>
            </a:endParaRPr>
          </a:p>
        </p:txBody>
      </p:sp>
      <p:sp>
        <p:nvSpPr>
          <p:cNvPr id="9" name="Rectangle 8"/>
          <p:cNvSpPr/>
          <p:nvPr/>
        </p:nvSpPr>
        <p:spPr>
          <a:xfrm>
            <a:off x="395536" y="1568636"/>
            <a:ext cx="8401585" cy="3048849"/>
          </a:xfrm>
          <a:prstGeom prst="rect">
            <a:avLst/>
          </a:prstGeom>
          <a:solidFill>
            <a:schemeClr val="bg1"/>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p:cNvSpPr/>
          <p:nvPr/>
        </p:nvSpPr>
        <p:spPr>
          <a:xfrm>
            <a:off x="1037688" y="2492896"/>
            <a:ext cx="6962162"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Not all the brands and </a:t>
            </a:r>
            <a:r>
              <a:rPr lang="fr-FR" sz="36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models</a:t>
            </a:r>
            <a:endParaRPr lang="fr-FR"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fr-FR"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are </a:t>
            </a:r>
            <a:r>
              <a:rPr lang="fr-FR" sz="36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available</a:t>
            </a:r>
            <a:endParaRPr lang="fr-FR"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72688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6879" y="1457348"/>
            <a:ext cx="8450241" cy="4561449"/>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1763688" y="4005064"/>
            <a:ext cx="1656184" cy="360040"/>
          </a:xfrm>
          <a:prstGeom prst="rect">
            <a:avLst/>
          </a:prstGeom>
          <a:solidFill>
            <a:srgbClr val="FFFF99"/>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Models available</a:t>
            </a:r>
            <a:endParaRPr lang="en-US" sz="1400" dirty="0">
              <a:solidFill>
                <a:schemeClr val="tx1"/>
              </a:solidFill>
            </a:endParaRPr>
          </a:p>
        </p:txBody>
      </p:sp>
      <p:sp>
        <p:nvSpPr>
          <p:cNvPr id="3" name="ZoneTexte 9"/>
          <p:cNvSpPr txBox="1"/>
          <p:nvPr/>
        </p:nvSpPr>
        <p:spPr>
          <a:xfrm>
            <a:off x="346879" y="614759"/>
            <a:ext cx="845024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Vehicle editor screen</a:t>
            </a:r>
            <a:endParaRPr lang="en-US" sz="2400" b="1" dirty="0"/>
          </a:p>
        </p:txBody>
      </p:sp>
      <p:pic>
        <p:nvPicPr>
          <p:cNvPr id="5" name="Picture 4"/>
          <p:cNvPicPr>
            <a:picLocks noChangeAspect="1"/>
          </p:cNvPicPr>
          <p:nvPr/>
        </p:nvPicPr>
        <p:blipFill>
          <a:blip r:embed="rId4"/>
          <a:stretch>
            <a:fillRect/>
          </a:stretch>
        </p:blipFill>
        <p:spPr>
          <a:xfrm>
            <a:off x="539552" y="657905"/>
            <a:ext cx="520253" cy="375372"/>
          </a:xfrm>
          <a:prstGeom prst="rect">
            <a:avLst/>
          </a:prstGeom>
          <a:effectLst>
            <a:outerShdw blurRad="50800" dist="38100" dir="2700000" algn="tl" rotWithShape="0">
              <a:prstClr val="black">
                <a:alpha val="40000"/>
              </a:prstClr>
            </a:outerShdw>
          </a:effectLst>
        </p:spPr>
      </p:pic>
      <p:sp>
        <p:nvSpPr>
          <p:cNvPr id="7" name="Right Brace 6"/>
          <p:cNvSpPr/>
          <p:nvPr/>
        </p:nvSpPr>
        <p:spPr>
          <a:xfrm>
            <a:off x="1547664" y="3284984"/>
            <a:ext cx="72008" cy="1800200"/>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539552" y="2276873"/>
            <a:ext cx="8064896" cy="2861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Callout 7"/>
          <p:cNvSpPr/>
          <p:nvPr/>
        </p:nvSpPr>
        <p:spPr>
          <a:xfrm>
            <a:off x="4139952" y="4869160"/>
            <a:ext cx="2088232" cy="576064"/>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Select the manufacturer</a:t>
            </a:r>
            <a:endParaRPr lang="en-US" sz="1400" dirty="0">
              <a:solidFill>
                <a:schemeClr val="tx1"/>
              </a:solidFill>
            </a:endParaRPr>
          </a:p>
        </p:txBody>
      </p:sp>
      <p:sp>
        <p:nvSpPr>
          <p:cNvPr id="11" name="TextBox 10"/>
          <p:cNvSpPr txBox="1"/>
          <p:nvPr/>
        </p:nvSpPr>
        <p:spPr>
          <a:xfrm>
            <a:off x="346879" y="1137202"/>
            <a:ext cx="4225121" cy="276999"/>
          </a:xfrm>
          <a:prstGeom prst="rect">
            <a:avLst/>
          </a:prstGeom>
          <a:noFill/>
        </p:spPr>
        <p:txBody>
          <a:bodyPr wrap="square" rtlCol="0">
            <a:spAutoFit/>
          </a:bodyPr>
          <a:lstStyle/>
          <a:p>
            <a:r>
              <a:rPr lang="en-US" sz="1200" b="1" dirty="0" smtClean="0"/>
              <a:t>Click “system” (or press F6)</a:t>
            </a:r>
            <a:endParaRPr lang="en-US" sz="1200" b="1" dirty="0"/>
          </a:p>
        </p:txBody>
      </p:sp>
      <p:sp>
        <p:nvSpPr>
          <p:cNvPr id="12" name="Down Arrow Callout 11"/>
          <p:cNvSpPr/>
          <p:nvPr/>
        </p:nvSpPr>
        <p:spPr>
          <a:xfrm>
            <a:off x="427788" y="4097655"/>
            <a:ext cx="1342052" cy="1548531"/>
          </a:xfrm>
          <a:prstGeom prst="downArrowCallout">
            <a:avLst>
              <a:gd name="adj1" fmla="val 12698"/>
              <a:gd name="adj2" fmla="val 11469"/>
              <a:gd name="adj3" fmla="val 12083"/>
              <a:gd name="adj4" fmla="val 77279"/>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If you have to add a new model, click “new”</a:t>
            </a:r>
            <a:endParaRPr lang="en-US" sz="1400" dirty="0">
              <a:solidFill>
                <a:schemeClr val="tx1"/>
              </a:solidFill>
            </a:endParaRPr>
          </a:p>
        </p:txBody>
      </p:sp>
      <p:sp>
        <p:nvSpPr>
          <p:cNvPr id="13" name="Rectangle 12"/>
          <p:cNvSpPr/>
          <p:nvPr/>
        </p:nvSpPr>
        <p:spPr>
          <a:xfrm>
            <a:off x="810782" y="5689333"/>
            <a:ext cx="576064" cy="1923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Callout 13"/>
          <p:cNvSpPr/>
          <p:nvPr/>
        </p:nvSpPr>
        <p:spPr>
          <a:xfrm>
            <a:off x="1979712" y="2048273"/>
            <a:ext cx="1872208" cy="588639"/>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Vehicle model</a:t>
            </a:r>
            <a:endParaRPr lang="en-US" sz="1400" b="1" dirty="0">
              <a:solidFill>
                <a:schemeClr val="tx1"/>
              </a:solidFill>
            </a:endParaRPr>
          </a:p>
        </p:txBody>
      </p:sp>
      <p:sp>
        <p:nvSpPr>
          <p:cNvPr id="15"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Add a new vehicle model</a:t>
            </a:r>
            <a:endParaRPr lang="en-US" b="1" dirty="0">
              <a:solidFill>
                <a:schemeClr val="bg1"/>
              </a:solidFill>
            </a:endParaRPr>
          </a:p>
        </p:txBody>
      </p:sp>
    </p:spTree>
    <p:extLst>
      <p:ext uri="{BB962C8B-B14F-4D97-AF65-F5344CB8AC3E}">
        <p14:creationId xmlns:p14="http://schemas.microsoft.com/office/powerpoint/2010/main" val="364978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3" grpId="0" animBg="1"/>
      <p:bldP spid="14" grpId="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0154" y="1340768"/>
            <a:ext cx="8456966" cy="4565078"/>
          </a:xfrm>
          <a:prstGeom prst="rect">
            <a:avLst/>
          </a:prstGeom>
        </p:spPr>
      </p:pic>
      <p:sp>
        <p:nvSpPr>
          <p:cNvPr id="3" name="ZoneTexte 9"/>
          <p:cNvSpPr txBox="1"/>
          <p:nvPr/>
        </p:nvSpPr>
        <p:spPr>
          <a:xfrm>
            <a:off x="346879" y="614759"/>
            <a:ext cx="845024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Vehicle : create a new model</a:t>
            </a:r>
            <a:endParaRPr lang="en-US" sz="2400" b="1" dirty="0"/>
          </a:p>
        </p:txBody>
      </p:sp>
      <p:sp>
        <p:nvSpPr>
          <p:cNvPr id="4" name="Rectangle 3"/>
          <p:cNvSpPr/>
          <p:nvPr/>
        </p:nvSpPr>
        <p:spPr>
          <a:xfrm>
            <a:off x="467544" y="4782312"/>
            <a:ext cx="7488832" cy="14401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Callout 4"/>
          <p:cNvSpPr/>
          <p:nvPr/>
        </p:nvSpPr>
        <p:spPr>
          <a:xfrm>
            <a:off x="683568" y="3821082"/>
            <a:ext cx="1440160" cy="864096"/>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Fill the model</a:t>
            </a:r>
            <a:endParaRPr lang="en-US" sz="1400" b="1" dirty="0">
              <a:solidFill>
                <a:schemeClr val="tx1"/>
              </a:solidFill>
            </a:endParaRPr>
          </a:p>
        </p:txBody>
      </p:sp>
      <p:sp>
        <p:nvSpPr>
          <p:cNvPr id="6" name="Down Arrow Callout 5"/>
          <p:cNvSpPr/>
          <p:nvPr/>
        </p:nvSpPr>
        <p:spPr>
          <a:xfrm>
            <a:off x="2771800" y="3821082"/>
            <a:ext cx="1440160" cy="864096"/>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Select the type</a:t>
            </a:r>
            <a:endParaRPr lang="en-US" sz="1400" b="1" dirty="0">
              <a:solidFill>
                <a:schemeClr val="tx1"/>
              </a:solidFill>
            </a:endParaRPr>
          </a:p>
        </p:txBody>
      </p:sp>
      <p:sp>
        <p:nvSpPr>
          <p:cNvPr id="7" name="Down Arrow Callout 6"/>
          <p:cNvSpPr/>
          <p:nvPr/>
        </p:nvSpPr>
        <p:spPr>
          <a:xfrm>
            <a:off x="4716016" y="3821082"/>
            <a:ext cx="1440160" cy="864096"/>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Select the configuration</a:t>
            </a:r>
            <a:endParaRPr lang="en-US" sz="1400" b="1" dirty="0">
              <a:solidFill>
                <a:schemeClr val="tx1"/>
              </a:solidFill>
            </a:endParaRPr>
          </a:p>
        </p:txBody>
      </p:sp>
      <p:sp>
        <p:nvSpPr>
          <p:cNvPr id="8" name="Down Arrow Callout 7"/>
          <p:cNvSpPr/>
          <p:nvPr/>
        </p:nvSpPr>
        <p:spPr>
          <a:xfrm>
            <a:off x="6300192" y="3821082"/>
            <a:ext cx="1440160" cy="864096"/>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Select the tire size</a:t>
            </a:r>
            <a:endParaRPr lang="en-US" sz="1400" b="1" dirty="0">
              <a:solidFill>
                <a:schemeClr val="tx1"/>
              </a:solidFill>
            </a:endParaRPr>
          </a:p>
        </p:txBody>
      </p:sp>
      <p:sp>
        <p:nvSpPr>
          <p:cNvPr id="9" name="Up Arrow Callout 8"/>
          <p:cNvSpPr/>
          <p:nvPr/>
        </p:nvSpPr>
        <p:spPr>
          <a:xfrm>
            <a:off x="153244" y="5791518"/>
            <a:ext cx="1944216" cy="441212"/>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Click save to finish</a:t>
            </a:r>
            <a:endParaRPr lang="en-US" sz="1400" b="1" dirty="0">
              <a:solidFill>
                <a:schemeClr val="tx1"/>
              </a:solidFill>
            </a:endParaRPr>
          </a:p>
        </p:txBody>
      </p:sp>
      <p:sp>
        <p:nvSpPr>
          <p:cNvPr id="10"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Add a new vehicle model</a:t>
            </a:r>
            <a:endParaRPr lang="en-US" b="1" dirty="0">
              <a:solidFill>
                <a:schemeClr val="bg1"/>
              </a:solidFill>
            </a:endParaRPr>
          </a:p>
        </p:txBody>
      </p:sp>
      <p:pic>
        <p:nvPicPr>
          <p:cNvPr id="11" name="Picture 10"/>
          <p:cNvPicPr>
            <a:picLocks noChangeAspect="1"/>
          </p:cNvPicPr>
          <p:nvPr/>
        </p:nvPicPr>
        <p:blipFill>
          <a:blip r:embed="rId4"/>
          <a:stretch>
            <a:fillRect/>
          </a:stretch>
        </p:blipFill>
        <p:spPr>
          <a:xfrm>
            <a:off x="395536" y="693484"/>
            <a:ext cx="360040" cy="32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164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9"/>
          <p:cNvSpPr txBox="1"/>
          <p:nvPr/>
        </p:nvSpPr>
        <p:spPr>
          <a:xfrm>
            <a:off x="346879" y="614759"/>
            <a:ext cx="845024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Delete a vehicle</a:t>
            </a:r>
            <a:endParaRPr lang="en-US" sz="2400" b="1" dirty="0"/>
          </a:p>
        </p:txBody>
      </p:sp>
      <p:sp>
        <p:nvSpPr>
          <p:cNvPr id="3"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Delete a vehicle</a:t>
            </a:r>
            <a:endParaRPr lang="en-US" b="1" dirty="0">
              <a:solidFill>
                <a:schemeClr val="bg1"/>
              </a:solidFill>
            </a:endParaRPr>
          </a:p>
        </p:txBody>
      </p:sp>
      <p:pic>
        <p:nvPicPr>
          <p:cNvPr id="4" name="Picture 10"/>
          <p:cNvPicPr>
            <a:picLocks noChangeAspect="1"/>
          </p:cNvPicPr>
          <p:nvPr/>
        </p:nvPicPr>
        <p:blipFill>
          <a:blip r:embed="rId3"/>
          <a:stretch>
            <a:fillRect/>
          </a:stretch>
        </p:blipFill>
        <p:spPr>
          <a:xfrm>
            <a:off x="395536" y="693484"/>
            <a:ext cx="360040" cy="327893"/>
          </a:xfrm>
          <a:prstGeom prst="rect">
            <a:avLst/>
          </a:prstGeom>
          <a:effectLst>
            <a:outerShdw blurRad="50800" dist="38100" dir="2700000" algn="tl" rotWithShape="0">
              <a:prstClr val="black">
                <a:alpha val="40000"/>
              </a:prstClr>
            </a:outerShdw>
          </a:effectLst>
        </p:spPr>
      </p:pic>
      <p:sp>
        <p:nvSpPr>
          <p:cNvPr id="5" name="Rectangle 4"/>
          <p:cNvSpPr/>
          <p:nvPr/>
        </p:nvSpPr>
        <p:spPr>
          <a:xfrm>
            <a:off x="395536" y="1484784"/>
            <a:ext cx="8401584" cy="4752528"/>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solidFill>
                  <a:schemeClr val="tx1"/>
                </a:solidFill>
              </a:rPr>
              <a:t>Shortcuts &amp; remarks :</a:t>
            </a:r>
            <a:endParaRPr lang="en-US" b="1" dirty="0">
              <a:solidFill>
                <a:schemeClr val="tx1"/>
              </a:solidFill>
            </a:endParaRPr>
          </a:p>
        </p:txBody>
      </p:sp>
      <p:sp>
        <p:nvSpPr>
          <p:cNvPr id="6" name="ZoneTexte 5"/>
          <p:cNvSpPr txBox="1"/>
          <p:nvPr/>
        </p:nvSpPr>
        <p:spPr>
          <a:xfrm>
            <a:off x="971600" y="2480400"/>
            <a:ext cx="4104456" cy="1938992"/>
          </a:xfrm>
          <a:prstGeom prst="rect">
            <a:avLst/>
          </a:prstGeom>
          <a:noFill/>
        </p:spPr>
        <p:txBody>
          <a:bodyPr wrap="square" rtlCol="0">
            <a:spAutoFit/>
          </a:bodyPr>
          <a:lstStyle/>
          <a:p>
            <a:pPr>
              <a:lnSpc>
                <a:spcPct val="200000"/>
              </a:lnSpc>
            </a:pPr>
            <a:r>
              <a:rPr lang="en-US" sz="2000" b="1" dirty="0" smtClean="0">
                <a:solidFill>
                  <a:srgbClr val="003399"/>
                </a:solidFill>
              </a:rPr>
              <a:t>Add a new vehicle :  ctrl + A</a:t>
            </a:r>
          </a:p>
          <a:p>
            <a:pPr>
              <a:lnSpc>
                <a:spcPct val="200000"/>
              </a:lnSpc>
            </a:pPr>
            <a:r>
              <a:rPr lang="en-US" sz="2000" b="1" dirty="0" smtClean="0">
                <a:solidFill>
                  <a:srgbClr val="003399"/>
                </a:solidFill>
              </a:rPr>
              <a:t>Open a vehicle :        ctrl + O</a:t>
            </a:r>
          </a:p>
          <a:p>
            <a:pPr>
              <a:lnSpc>
                <a:spcPct val="200000"/>
              </a:lnSpc>
            </a:pPr>
            <a:r>
              <a:rPr lang="en-US" sz="2000" b="1" dirty="0" smtClean="0">
                <a:solidFill>
                  <a:srgbClr val="003399"/>
                </a:solidFill>
              </a:rPr>
              <a:t>Delete a vehicle :      ctrl + D</a:t>
            </a:r>
            <a:endParaRPr lang="en-US" sz="2000" b="1" dirty="0">
              <a:solidFill>
                <a:srgbClr val="003399"/>
              </a:solidFill>
            </a:endParaRPr>
          </a:p>
        </p:txBody>
      </p:sp>
      <p:sp>
        <p:nvSpPr>
          <p:cNvPr id="7" name="ZoneTexte 6"/>
          <p:cNvSpPr txBox="1"/>
          <p:nvPr/>
        </p:nvSpPr>
        <p:spPr>
          <a:xfrm>
            <a:off x="575556" y="5301208"/>
            <a:ext cx="7884876" cy="646331"/>
          </a:xfrm>
          <a:prstGeom prst="rect">
            <a:avLst/>
          </a:prstGeom>
          <a:noFill/>
          <a:ln>
            <a:solidFill>
              <a:schemeClr val="bg1">
                <a:lumMod val="85000"/>
              </a:schemeClr>
            </a:solidFill>
          </a:ln>
        </p:spPr>
        <p:txBody>
          <a:bodyPr wrap="square" rtlCol="0">
            <a:spAutoFit/>
          </a:bodyPr>
          <a:lstStyle/>
          <a:p>
            <a:r>
              <a:rPr lang="en-US" b="1" dirty="0" smtClean="0">
                <a:solidFill>
                  <a:srgbClr val="FF0000"/>
                </a:solidFill>
              </a:rPr>
              <a:t>Delete a vehicle needs</a:t>
            </a:r>
            <a:r>
              <a:rPr lang="en-US" dirty="0" smtClean="0"/>
              <a:t> to dismount de tires first </a:t>
            </a:r>
            <a:r>
              <a:rPr lang="en-US" i="1" dirty="0" smtClean="0"/>
              <a:t>(return to customer’s inventory)</a:t>
            </a:r>
            <a:endParaRPr lang="en-US" i="1" dirty="0"/>
          </a:p>
        </p:txBody>
      </p:sp>
    </p:spTree>
    <p:extLst>
      <p:ext uri="{BB962C8B-B14F-4D97-AF65-F5344CB8AC3E}">
        <p14:creationId xmlns:p14="http://schemas.microsoft.com/office/powerpoint/2010/main" val="17018157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9144000" cy="6381328"/>
          </a:xfrm>
          <a:prstGeom prst="rect">
            <a:avLst/>
          </a:prstGeom>
        </p:spPr>
      </p:pic>
      <p:pic>
        <p:nvPicPr>
          <p:cNvPr id="3" name="Picture 2"/>
          <p:cNvPicPr>
            <a:picLocks noChangeAspect="1"/>
          </p:cNvPicPr>
          <p:nvPr/>
        </p:nvPicPr>
        <p:blipFill>
          <a:blip r:embed="rId4"/>
          <a:stretch>
            <a:fillRect/>
          </a:stretch>
        </p:blipFill>
        <p:spPr>
          <a:xfrm>
            <a:off x="1920240" y="4389120"/>
            <a:ext cx="5191125" cy="742950"/>
          </a:xfrm>
          <a:prstGeom prst="rect">
            <a:avLst/>
          </a:prstGeom>
          <a:ln>
            <a:solidFill>
              <a:schemeClr val="bg1">
                <a:lumMod val="50000"/>
              </a:schemeClr>
            </a:solidFill>
          </a:ln>
        </p:spPr>
      </p:pic>
      <p:sp>
        <p:nvSpPr>
          <p:cNvPr id="4" name="Rectangle 3"/>
          <p:cNvSpPr/>
          <p:nvPr/>
        </p:nvSpPr>
        <p:spPr>
          <a:xfrm>
            <a:off x="2987824" y="4589545"/>
            <a:ext cx="576064" cy="5109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27584" y="2651673"/>
            <a:ext cx="7488832" cy="923330"/>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smtClean="0">
                <a:ln w="0"/>
                <a:solidFill>
                  <a:schemeClr val="bg1">
                    <a:lumMod val="95000"/>
                  </a:schemeClr>
                </a:solidFill>
                <a:effectLst>
                  <a:outerShdw blurRad="38100" dist="19050" dir="2700000" algn="tl" rotWithShape="0">
                    <a:schemeClr val="dk1">
                      <a:alpha val="40000"/>
                    </a:schemeClr>
                  </a:outerShdw>
                </a:effectLst>
                <a:latin typeface="Arial Black" panose="020B0A04020102020204" pitchFamily="34" charset="0"/>
              </a:rPr>
              <a:t>3.tires</a:t>
            </a:r>
            <a:endParaRPr lang="en-US" sz="5400" dirty="0">
              <a:ln w="0"/>
              <a:solidFill>
                <a:schemeClr val="bg1">
                  <a:lumMod val="95000"/>
                </a:scheme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7"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Tires &amp; rims</a:t>
            </a:r>
            <a:endParaRPr lang="en-US" b="1" dirty="0">
              <a:solidFill>
                <a:schemeClr val="bg1"/>
              </a:solidFill>
            </a:endParaRPr>
          </a:p>
        </p:txBody>
      </p:sp>
    </p:spTree>
    <p:extLst>
      <p:ext uri="{BB962C8B-B14F-4D97-AF65-F5344CB8AC3E}">
        <p14:creationId xmlns:p14="http://schemas.microsoft.com/office/powerpoint/2010/main" val="13148467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37865" y="620688"/>
            <a:ext cx="8623424"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inventory screen</a:t>
            </a:r>
            <a:endParaRPr lang="en-US" sz="2400" b="1" dirty="0"/>
          </a:p>
        </p:txBody>
      </p:sp>
      <p:pic>
        <p:nvPicPr>
          <p:cNvPr id="12" name="Picture 11"/>
          <p:cNvPicPr>
            <a:picLocks noChangeAspect="1"/>
          </p:cNvPicPr>
          <p:nvPr/>
        </p:nvPicPr>
        <p:blipFill>
          <a:blip r:embed="rId3"/>
          <a:stretch>
            <a:fillRect/>
          </a:stretch>
        </p:blipFill>
        <p:spPr>
          <a:xfrm>
            <a:off x="214165" y="1340768"/>
            <a:ext cx="8670824" cy="4680520"/>
          </a:xfrm>
          <a:prstGeom prst="rect">
            <a:avLst/>
          </a:prstGeom>
          <a:ln>
            <a:noFill/>
          </a:ln>
          <a:effectLst>
            <a:outerShdw blurRad="292100" dist="139700" dir="2700000" algn="tl" rotWithShape="0">
              <a:srgbClr val="333333">
                <a:alpha val="65000"/>
              </a:srgbClr>
            </a:outerShdw>
          </a:effectLst>
        </p:spPr>
      </p:pic>
      <p:sp>
        <p:nvSpPr>
          <p:cNvPr id="13" name="Oval 12"/>
          <p:cNvSpPr/>
          <p:nvPr/>
        </p:nvSpPr>
        <p:spPr>
          <a:xfrm>
            <a:off x="755576" y="5586288"/>
            <a:ext cx="50405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3"/>
          <p:cNvSpPr txBox="1"/>
          <p:nvPr/>
        </p:nvSpPr>
        <p:spPr>
          <a:xfrm>
            <a:off x="107504" y="44624"/>
            <a:ext cx="2880320" cy="369332"/>
          </a:xfrm>
          <a:prstGeom prst="rect">
            <a:avLst/>
          </a:prstGeom>
          <a:noFill/>
        </p:spPr>
        <p:txBody>
          <a:bodyPr wrap="square" rtlCol="0">
            <a:spAutoFit/>
          </a:bodyPr>
          <a:lstStyle/>
          <a:p>
            <a:r>
              <a:rPr lang="en-US" b="1" dirty="0" smtClean="0">
                <a:solidFill>
                  <a:schemeClr val="bg1"/>
                </a:solidFill>
              </a:rPr>
              <a:t>Tires inventory overview</a:t>
            </a:r>
            <a:endParaRPr lang="en-US" b="1" dirty="0">
              <a:solidFill>
                <a:schemeClr val="bg1"/>
              </a:solidFill>
            </a:endParaRPr>
          </a:p>
        </p:txBody>
      </p:sp>
      <p:sp>
        <p:nvSpPr>
          <p:cNvPr id="2" name="Rectangle avec flèche vers le bas 1"/>
          <p:cNvSpPr/>
          <p:nvPr/>
        </p:nvSpPr>
        <p:spPr>
          <a:xfrm>
            <a:off x="4355976" y="1412776"/>
            <a:ext cx="1512168" cy="504056"/>
          </a:xfrm>
          <a:prstGeom prst="downArrowCallout">
            <a:avLst/>
          </a:prstGeom>
          <a:solidFill>
            <a:srgbClr val="FFFF99"/>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Customer</a:t>
            </a:r>
            <a:endParaRPr lang="en-US" sz="1600" b="1" dirty="0">
              <a:solidFill>
                <a:schemeClr val="tx1"/>
              </a:solidFill>
            </a:endParaRPr>
          </a:p>
        </p:txBody>
      </p:sp>
      <p:sp>
        <p:nvSpPr>
          <p:cNvPr id="8" name="Rectangle avec flèche vers le bas 7"/>
          <p:cNvSpPr/>
          <p:nvPr/>
        </p:nvSpPr>
        <p:spPr>
          <a:xfrm rot="5400000">
            <a:off x="6678234" y="2887985"/>
            <a:ext cx="756084" cy="1656184"/>
          </a:xfrm>
          <a:prstGeom prst="downArrowCallout">
            <a:avLst>
              <a:gd name="adj1" fmla="val 25000"/>
              <a:gd name="adj2" fmla="val 25000"/>
              <a:gd name="adj3" fmla="val 25000"/>
              <a:gd name="adj4" fmla="val 76430"/>
            </a:avLst>
          </a:prstGeom>
          <a:solidFill>
            <a:srgbClr val="FFFF99"/>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dirty="0" smtClean="0">
                <a:solidFill>
                  <a:schemeClr val="tx1"/>
                </a:solidFill>
              </a:rPr>
              <a:t>Customer’s inventory</a:t>
            </a:r>
            <a:endParaRPr lang="en-US" sz="1600" b="1" dirty="0">
              <a:solidFill>
                <a:schemeClr val="tx1"/>
              </a:solidFill>
            </a:endParaRPr>
          </a:p>
        </p:txBody>
      </p:sp>
      <p:sp>
        <p:nvSpPr>
          <p:cNvPr id="9" name="Rectangle avec flèche vers le bas 8"/>
          <p:cNvSpPr/>
          <p:nvPr/>
        </p:nvSpPr>
        <p:spPr>
          <a:xfrm>
            <a:off x="128616" y="4365103"/>
            <a:ext cx="1757976" cy="1169175"/>
          </a:xfrm>
          <a:prstGeom prst="downArrowCallout">
            <a:avLst>
              <a:gd name="adj1" fmla="val 14068"/>
              <a:gd name="adj2" fmla="val 13227"/>
              <a:gd name="adj3" fmla="val 14418"/>
              <a:gd name="adj4" fmla="val 68159"/>
            </a:avLst>
          </a:prstGeom>
          <a:solidFill>
            <a:srgbClr val="FFFF99"/>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Click “New” to add/create a tire</a:t>
            </a:r>
            <a:endParaRPr lang="en-US" sz="1600" b="1" dirty="0">
              <a:solidFill>
                <a:schemeClr val="tx1"/>
              </a:solidFill>
            </a:endParaRPr>
          </a:p>
        </p:txBody>
      </p:sp>
      <p:pic>
        <p:nvPicPr>
          <p:cNvPr id="10" name="Picture 9"/>
          <p:cNvPicPr>
            <a:picLocks noChangeAspect="1"/>
          </p:cNvPicPr>
          <p:nvPr/>
        </p:nvPicPr>
        <p:blipFill>
          <a:blip r:embed="rId4"/>
          <a:stretch>
            <a:fillRect/>
          </a:stretch>
        </p:blipFill>
        <p:spPr>
          <a:xfrm>
            <a:off x="397957" y="684833"/>
            <a:ext cx="357619" cy="3333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32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2" grpId="1" animBg="1"/>
      <p:bldP spid="8" grpId="0" animBg="1"/>
      <p:bldP spid="8" grpId="1"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059" y="1427166"/>
            <a:ext cx="8591881" cy="4637906"/>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276058" y="692696"/>
            <a:ext cx="859188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editor screen</a:t>
            </a:r>
            <a:endParaRPr lang="en-US" sz="2400" b="1" dirty="0"/>
          </a:p>
        </p:txBody>
      </p:sp>
      <p:sp>
        <p:nvSpPr>
          <p:cNvPr id="4" name="Down Arrow Callout 3"/>
          <p:cNvSpPr/>
          <p:nvPr/>
        </p:nvSpPr>
        <p:spPr>
          <a:xfrm>
            <a:off x="5434550" y="1340768"/>
            <a:ext cx="1656184" cy="792088"/>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Registration date</a:t>
            </a:r>
            <a:endParaRPr lang="en-US" sz="1400" b="1" dirty="0">
              <a:solidFill>
                <a:schemeClr val="tx1"/>
              </a:solidFill>
            </a:endParaRPr>
          </a:p>
        </p:txBody>
      </p:sp>
      <p:sp>
        <p:nvSpPr>
          <p:cNvPr id="5" name="Down Arrow Callout 4"/>
          <p:cNvSpPr/>
          <p:nvPr/>
        </p:nvSpPr>
        <p:spPr>
          <a:xfrm>
            <a:off x="1847966" y="2053248"/>
            <a:ext cx="1008112" cy="501092"/>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Serial #</a:t>
            </a:r>
            <a:endParaRPr lang="en-US" sz="1400" b="1" dirty="0">
              <a:solidFill>
                <a:schemeClr val="tx1"/>
              </a:solidFill>
            </a:endParaRPr>
          </a:p>
        </p:txBody>
      </p:sp>
      <p:sp>
        <p:nvSpPr>
          <p:cNvPr id="6" name="TextBox 5"/>
          <p:cNvSpPr txBox="1"/>
          <p:nvPr/>
        </p:nvSpPr>
        <p:spPr>
          <a:xfrm>
            <a:off x="1691680" y="2491033"/>
            <a:ext cx="1535902" cy="246221"/>
          </a:xfrm>
          <a:prstGeom prst="rect">
            <a:avLst/>
          </a:prstGeom>
          <a:noFill/>
        </p:spPr>
        <p:txBody>
          <a:bodyPr wrap="square" rtlCol="0">
            <a:spAutoFit/>
          </a:bodyPr>
          <a:lstStyle/>
          <a:p>
            <a:r>
              <a:rPr lang="en-US" sz="1000" dirty="0" smtClean="0"/>
              <a:t>0113MJ0117</a:t>
            </a:r>
            <a:endParaRPr lang="en-US" sz="1000" dirty="0"/>
          </a:p>
        </p:txBody>
      </p:sp>
      <p:sp>
        <p:nvSpPr>
          <p:cNvPr id="8" name="Down Arrow Callout 7"/>
          <p:cNvSpPr/>
          <p:nvPr/>
        </p:nvSpPr>
        <p:spPr>
          <a:xfrm>
            <a:off x="1547664" y="4014123"/>
            <a:ext cx="1008112" cy="501092"/>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hours</a:t>
            </a:r>
            <a:endParaRPr lang="en-US" sz="1400" b="1" dirty="0">
              <a:solidFill>
                <a:schemeClr val="tx1"/>
              </a:solidFill>
            </a:endParaRPr>
          </a:p>
        </p:txBody>
      </p:sp>
      <p:sp>
        <p:nvSpPr>
          <p:cNvPr id="9" name="Down Arrow Callout 8"/>
          <p:cNvSpPr/>
          <p:nvPr/>
        </p:nvSpPr>
        <p:spPr>
          <a:xfrm>
            <a:off x="5066854" y="3302645"/>
            <a:ext cx="1008112" cy="501092"/>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NSK</a:t>
            </a:r>
            <a:endParaRPr lang="en-US" sz="1400" b="1" dirty="0">
              <a:solidFill>
                <a:schemeClr val="tx1"/>
              </a:solidFill>
            </a:endParaRPr>
          </a:p>
        </p:txBody>
      </p:sp>
      <p:sp>
        <p:nvSpPr>
          <p:cNvPr id="12" name="Left-Right Arrow Callout 11"/>
          <p:cNvSpPr/>
          <p:nvPr/>
        </p:nvSpPr>
        <p:spPr>
          <a:xfrm>
            <a:off x="5796136" y="2584872"/>
            <a:ext cx="2203510" cy="628104"/>
          </a:xfrm>
          <a:prstGeom prst="leftRightArrowCallout">
            <a:avLst>
              <a:gd name="adj1" fmla="val 25000"/>
              <a:gd name="adj2" fmla="val 25000"/>
              <a:gd name="adj3" fmla="val 42637"/>
              <a:gd name="adj4" fmla="val 62079"/>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Select tire data</a:t>
            </a:r>
            <a:endParaRPr lang="en-US" sz="1400" b="1" dirty="0">
              <a:solidFill>
                <a:schemeClr val="tx1"/>
              </a:solidFill>
            </a:endParaRPr>
          </a:p>
        </p:txBody>
      </p:sp>
      <p:sp>
        <p:nvSpPr>
          <p:cNvPr id="13" name="Oval 12"/>
          <p:cNvSpPr/>
          <p:nvPr/>
        </p:nvSpPr>
        <p:spPr>
          <a:xfrm>
            <a:off x="790671" y="5671302"/>
            <a:ext cx="50405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avec flèche vers le bas 8"/>
          <p:cNvSpPr/>
          <p:nvPr/>
        </p:nvSpPr>
        <p:spPr>
          <a:xfrm>
            <a:off x="237432" y="4984463"/>
            <a:ext cx="1610534" cy="665118"/>
          </a:xfrm>
          <a:prstGeom prst="downArrowCallout">
            <a:avLst>
              <a:gd name="adj1" fmla="val 14068"/>
              <a:gd name="adj2" fmla="val 13227"/>
              <a:gd name="adj3" fmla="val 14418"/>
              <a:gd name="adj4" fmla="val 68159"/>
            </a:avLst>
          </a:prstGeom>
          <a:solidFill>
            <a:srgbClr val="FFFF99"/>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Click “Save” to finish</a:t>
            </a:r>
            <a:endParaRPr lang="en-US" sz="1400" b="1" dirty="0">
              <a:solidFill>
                <a:schemeClr val="tx1"/>
              </a:solidFill>
            </a:endParaRPr>
          </a:p>
        </p:txBody>
      </p:sp>
      <p:sp>
        <p:nvSpPr>
          <p:cNvPr id="19" name="Rectangle 18"/>
          <p:cNvSpPr/>
          <p:nvPr/>
        </p:nvSpPr>
        <p:spPr>
          <a:xfrm>
            <a:off x="7956376" y="3591434"/>
            <a:ext cx="792088" cy="124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Callout 9"/>
          <p:cNvSpPr/>
          <p:nvPr/>
        </p:nvSpPr>
        <p:spPr>
          <a:xfrm>
            <a:off x="7740352" y="3212976"/>
            <a:ext cx="1008112" cy="501092"/>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Price</a:t>
            </a:r>
            <a:endParaRPr lang="en-US" sz="1400" b="1" dirty="0">
              <a:solidFill>
                <a:schemeClr val="tx1"/>
              </a:solidFill>
            </a:endParaRPr>
          </a:p>
        </p:txBody>
      </p:sp>
      <p:pic>
        <p:nvPicPr>
          <p:cNvPr id="21" name="Picture 20"/>
          <p:cNvPicPr>
            <a:picLocks noChangeAspect="1"/>
          </p:cNvPicPr>
          <p:nvPr/>
        </p:nvPicPr>
        <p:blipFill>
          <a:blip r:embed="rId4"/>
          <a:stretch>
            <a:fillRect/>
          </a:stretch>
        </p:blipFill>
        <p:spPr>
          <a:xfrm>
            <a:off x="433052" y="756841"/>
            <a:ext cx="357619" cy="333374"/>
          </a:xfrm>
          <a:prstGeom prst="rect">
            <a:avLst/>
          </a:prstGeom>
          <a:effectLst>
            <a:outerShdw blurRad="50800" dist="38100" dir="2700000" algn="tl" rotWithShape="0">
              <a:prstClr val="black">
                <a:alpha val="40000"/>
              </a:prstClr>
            </a:outerShdw>
          </a:effectLst>
        </p:spPr>
      </p:pic>
      <p:sp>
        <p:nvSpPr>
          <p:cNvPr id="22" name="ZoneTexte 3"/>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editor screen : creation of  tires</a:t>
            </a:r>
            <a:endParaRPr lang="en-US" b="1" dirty="0">
              <a:solidFill>
                <a:schemeClr val="bg1"/>
              </a:solidFill>
            </a:endParaRPr>
          </a:p>
        </p:txBody>
      </p:sp>
    </p:spTree>
    <p:extLst>
      <p:ext uri="{BB962C8B-B14F-4D97-AF65-F5344CB8AC3E}">
        <p14:creationId xmlns:p14="http://schemas.microsoft.com/office/powerpoint/2010/main" val="224678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8" grpId="0" animBg="1"/>
      <p:bldP spid="8" grpId="1" animBg="1"/>
      <p:bldP spid="9" grpId="0" animBg="1"/>
      <p:bldP spid="9" grpId="1" animBg="1"/>
      <p:bldP spid="12" grpId="0" animBg="1"/>
      <p:bldP spid="12" grpId="1" animBg="1"/>
      <p:bldP spid="13" grpId="0" animBg="1"/>
      <p:bldP spid="14" grpId="0"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52" y="1433101"/>
            <a:ext cx="7884368" cy="479851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203848" y="2657237"/>
            <a:ext cx="3456384" cy="15841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editor screen : creation of  tires</a:t>
            </a:r>
            <a:endParaRPr lang="en-US" b="1" dirty="0">
              <a:solidFill>
                <a:schemeClr val="bg1"/>
              </a:solidFill>
            </a:endParaRPr>
          </a:p>
        </p:txBody>
      </p:sp>
      <p:sp>
        <p:nvSpPr>
          <p:cNvPr id="5" name="ZoneTexte 2"/>
          <p:cNvSpPr txBox="1"/>
          <p:nvPr/>
        </p:nvSpPr>
        <p:spPr>
          <a:xfrm>
            <a:off x="653852" y="692696"/>
            <a:ext cx="7884368"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editor screen</a:t>
            </a:r>
            <a:endParaRPr lang="en-US" sz="2400" b="1" dirty="0"/>
          </a:p>
        </p:txBody>
      </p:sp>
      <p:pic>
        <p:nvPicPr>
          <p:cNvPr id="6" name="Picture 5"/>
          <p:cNvPicPr>
            <a:picLocks noChangeAspect="1"/>
          </p:cNvPicPr>
          <p:nvPr/>
        </p:nvPicPr>
        <p:blipFill>
          <a:blip r:embed="rId4"/>
          <a:stretch>
            <a:fillRect/>
          </a:stretch>
        </p:blipFill>
        <p:spPr>
          <a:xfrm>
            <a:off x="755576" y="756841"/>
            <a:ext cx="357619" cy="3333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6400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Tires inventory : creation of  tires</a:t>
            </a:r>
            <a:endParaRPr lang="en-US" b="1" dirty="0">
              <a:solidFill>
                <a:schemeClr val="bg1"/>
              </a:solidFill>
            </a:endParaRPr>
          </a:p>
        </p:txBody>
      </p:sp>
      <p:pic>
        <p:nvPicPr>
          <p:cNvPr id="4" name="Picture 3"/>
          <p:cNvPicPr>
            <a:picLocks noChangeAspect="1"/>
          </p:cNvPicPr>
          <p:nvPr/>
        </p:nvPicPr>
        <p:blipFill>
          <a:blip r:embed="rId3"/>
          <a:stretch>
            <a:fillRect/>
          </a:stretch>
        </p:blipFill>
        <p:spPr>
          <a:xfrm>
            <a:off x="676779" y="1628800"/>
            <a:ext cx="7923837" cy="4277295"/>
          </a:xfrm>
          <a:prstGeom prst="rect">
            <a:avLst/>
          </a:prstGeom>
          <a:effectLst>
            <a:outerShdw blurRad="50800" dist="38100" dir="2700000" algn="tl" rotWithShape="0">
              <a:prstClr val="black">
                <a:alpha val="40000"/>
              </a:prstClr>
            </a:outerShdw>
          </a:effectLst>
        </p:spPr>
      </p:pic>
      <p:sp>
        <p:nvSpPr>
          <p:cNvPr id="5" name="ZoneTexte 2"/>
          <p:cNvSpPr txBox="1"/>
          <p:nvPr/>
        </p:nvSpPr>
        <p:spPr>
          <a:xfrm>
            <a:off x="653852" y="692696"/>
            <a:ext cx="7884368"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editor screen</a:t>
            </a:r>
            <a:endParaRPr lang="en-US" sz="2400" b="1" dirty="0"/>
          </a:p>
        </p:txBody>
      </p:sp>
      <p:sp>
        <p:nvSpPr>
          <p:cNvPr id="6" name="Rectangle 5"/>
          <p:cNvSpPr/>
          <p:nvPr/>
        </p:nvSpPr>
        <p:spPr>
          <a:xfrm>
            <a:off x="827584" y="2276872"/>
            <a:ext cx="1872208" cy="10806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3828864" y="3062312"/>
            <a:ext cx="1486272" cy="1410269"/>
          </a:xfrm>
          <a:prstGeom prst="rect">
            <a:avLst/>
          </a:prstGeom>
        </p:spPr>
      </p:pic>
      <p:cxnSp>
        <p:nvCxnSpPr>
          <p:cNvPr id="8" name="Connecteur droit avec flèche 7"/>
          <p:cNvCxnSpPr/>
          <p:nvPr/>
        </p:nvCxnSpPr>
        <p:spPr>
          <a:xfrm>
            <a:off x="1403648" y="3356742"/>
            <a:ext cx="0" cy="2189313"/>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79612" y="5546055"/>
            <a:ext cx="648072" cy="2592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759131" y="756841"/>
            <a:ext cx="357619" cy="3333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038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9"/>
          <p:cNvSpPr txBox="1">
            <a:spLocks noChangeArrowheads="1"/>
          </p:cNvSpPr>
          <p:nvPr/>
        </p:nvSpPr>
        <p:spPr bwMode="auto">
          <a:xfrm>
            <a:off x="251520" y="1289085"/>
            <a:ext cx="8568952" cy="5078313"/>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nSpc>
                <a:spcPct val="200000"/>
              </a:lnSpc>
              <a:buBlip>
                <a:blip r:embed="rId3"/>
              </a:buBlip>
            </a:pPr>
            <a:r>
              <a:rPr lang="en-US" altLang="en-US" b="0" dirty="0" smtClean="0"/>
              <a:t>EM track III is a windows based </a:t>
            </a:r>
            <a:r>
              <a:rPr lang="en-US" altLang="en-US" b="0" i="1" dirty="0" smtClean="0"/>
              <a:t>(Access)</a:t>
            </a:r>
            <a:r>
              <a:rPr lang="en-US" altLang="en-US" b="0" dirty="0" smtClean="0"/>
              <a:t> tire records system</a:t>
            </a:r>
          </a:p>
          <a:p>
            <a:pPr marL="285750" indent="-285750">
              <a:lnSpc>
                <a:spcPct val="200000"/>
              </a:lnSpc>
              <a:buBlip>
                <a:blip r:embed="rId3"/>
              </a:buBlip>
            </a:pPr>
            <a:r>
              <a:rPr lang="en-US" altLang="en-US" b="0" dirty="0" smtClean="0"/>
              <a:t>Multiple customers can be maintained at same time</a:t>
            </a:r>
          </a:p>
          <a:p>
            <a:pPr marL="285750" indent="-285750">
              <a:lnSpc>
                <a:spcPct val="200000"/>
              </a:lnSpc>
              <a:buBlip>
                <a:blip r:embed="rId3"/>
              </a:buBlip>
            </a:pPr>
            <a:r>
              <a:rPr lang="en-US" altLang="en-US" b="0" dirty="0" smtClean="0"/>
              <a:t>Share customers data with co-workers, your manager,  etc.</a:t>
            </a:r>
          </a:p>
          <a:p>
            <a:pPr marL="285750" indent="-285750">
              <a:lnSpc>
                <a:spcPct val="200000"/>
              </a:lnSpc>
              <a:buBlip>
                <a:blip r:embed="rId3"/>
              </a:buBlip>
            </a:pPr>
            <a:r>
              <a:rPr lang="en-US" altLang="en-US" dirty="0" smtClean="0"/>
              <a:t>Import data from your colleagues, your manager, etc…</a:t>
            </a:r>
            <a:endParaRPr lang="en-US" altLang="en-US" b="0" dirty="0" smtClean="0"/>
          </a:p>
          <a:p>
            <a:pPr marL="285750" indent="-285750">
              <a:lnSpc>
                <a:spcPct val="200000"/>
              </a:lnSpc>
              <a:buBlip>
                <a:blip r:embed="rId3"/>
              </a:buBlip>
            </a:pPr>
            <a:r>
              <a:rPr lang="en-US" altLang="en-US" b="0" dirty="0" smtClean="0"/>
              <a:t>System will track a tire’s life from cradle to grave, in every circumstance</a:t>
            </a:r>
          </a:p>
          <a:p>
            <a:pPr marL="285750" indent="-285750">
              <a:lnSpc>
                <a:spcPct val="200000"/>
              </a:lnSpc>
              <a:buBlip>
                <a:blip r:embed="rId3"/>
              </a:buBlip>
            </a:pPr>
            <a:r>
              <a:rPr lang="en-US" altLang="en-US" dirty="0" smtClean="0"/>
              <a:t>Complete </a:t>
            </a:r>
            <a:r>
              <a:rPr lang="en-US" altLang="en-US" dirty="0"/>
              <a:t>r</a:t>
            </a:r>
            <a:r>
              <a:rPr lang="en-US" altLang="en-US" b="0" dirty="0" smtClean="0"/>
              <a:t>eporting features (Visit reports, forecast…)</a:t>
            </a:r>
          </a:p>
          <a:p>
            <a:pPr marL="285750" indent="-285750">
              <a:lnSpc>
                <a:spcPct val="200000"/>
              </a:lnSpc>
              <a:buBlip>
                <a:blip r:embed="rId3"/>
              </a:buBlip>
            </a:pPr>
            <a:r>
              <a:rPr lang="en-US" altLang="en-US" b="1" dirty="0" smtClean="0"/>
              <a:t>Cost analysis</a:t>
            </a:r>
            <a:r>
              <a:rPr lang="en-US" altLang="en-US" b="0" dirty="0" smtClean="0"/>
              <a:t> ,between tires manufacturers, tread designs, vehicles types, wheel positions, compounds, applications, etc… </a:t>
            </a:r>
          </a:p>
          <a:p>
            <a:pPr marL="285750" indent="-285750">
              <a:lnSpc>
                <a:spcPct val="200000"/>
              </a:lnSpc>
              <a:buBlip>
                <a:blip r:embed="rId3"/>
              </a:buBlip>
            </a:pPr>
            <a:r>
              <a:rPr lang="en-US" altLang="en-US" b="0" dirty="0" smtClean="0"/>
              <a:t>Can track tires &amp; rims</a:t>
            </a:r>
            <a:endParaRPr lang="en-US" altLang="en-US" b="0" dirty="0"/>
          </a:p>
        </p:txBody>
      </p:sp>
      <p:sp>
        <p:nvSpPr>
          <p:cNvPr id="3" name="Text Box 1028"/>
          <p:cNvSpPr txBox="1">
            <a:spLocks noChangeArrowheads="1"/>
          </p:cNvSpPr>
          <p:nvPr/>
        </p:nvSpPr>
        <p:spPr bwMode="auto">
          <a:xfrm>
            <a:off x="251520" y="620688"/>
            <a:ext cx="856895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a:spAutoFit/>
          </a:bodyPr>
          <a:lstStyle/>
          <a:p>
            <a:pPr algn="ctr"/>
            <a:r>
              <a:rPr lang="en-US" altLang="en-US" sz="2400" b="1" dirty="0"/>
              <a:t>EM Track III Overview</a:t>
            </a:r>
            <a:endParaRPr lang="en-US" altLang="en-US" b="1" dirty="0">
              <a:latin typeface="Times New Roman" pitchFamily="18" charset="0"/>
            </a:endParaRPr>
          </a:p>
        </p:txBody>
      </p:sp>
      <p:sp>
        <p:nvSpPr>
          <p:cNvPr id="4" name="ZoneTexte 3"/>
          <p:cNvSpPr txBox="1"/>
          <p:nvPr/>
        </p:nvSpPr>
        <p:spPr>
          <a:xfrm>
            <a:off x="107504" y="44624"/>
            <a:ext cx="2880320" cy="369332"/>
          </a:xfrm>
          <a:prstGeom prst="rect">
            <a:avLst/>
          </a:prstGeom>
          <a:noFill/>
        </p:spPr>
        <p:txBody>
          <a:bodyPr wrap="square" rtlCol="0">
            <a:spAutoFit/>
          </a:bodyPr>
          <a:lstStyle/>
          <a:p>
            <a:r>
              <a:rPr lang="en-US" b="1" dirty="0" smtClean="0">
                <a:solidFill>
                  <a:schemeClr val="bg1"/>
                </a:solidFill>
              </a:rPr>
              <a:t>What is EM Track III ?</a:t>
            </a:r>
            <a:endParaRPr lang="en-US" b="1" dirty="0">
              <a:solidFill>
                <a:schemeClr val="bg1"/>
              </a:solidFill>
            </a:endParaRPr>
          </a:p>
        </p:txBody>
      </p:sp>
      <p:pic>
        <p:nvPicPr>
          <p:cNvPr id="8196" name="Picture 4" descr="http://www.micromail.com/product_images/micromail.com/s147135_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30" t="12886" r="12870" b="12447"/>
          <a:stretch/>
        </p:blipFill>
        <p:spPr bwMode="auto">
          <a:xfrm>
            <a:off x="7824243" y="1556792"/>
            <a:ext cx="825316" cy="827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7494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1938" y="1412776"/>
            <a:ext cx="8320123" cy="4491211"/>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95536" y="2564904"/>
            <a:ext cx="8352928" cy="504056"/>
          </a:xfrm>
          <a:prstGeom prst="rect">
            <a:avLst/>
          </a:prstGeom>
          <a:solidFill>
            <a:srgbClr val="FFFF99">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2"/>
          <p:cNvSpPr txBox="1"/>
          <p:nvPr/>
        </p:nvSpPr>
        <p:spPr>
          <a:xfrm>
            <a:off x="395536" y="620688"/>
            <a:ext cx="8336526"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inventory screen</a:t>
            </a:r>
            <a:endParaRPr lang="en-US" sz="2400" b="1" dirty="0"/>
          </a:p>
        </p:txBody>
      </p:sp>
      <p:sp>
        <p:nvSpPr>
          <p:cNvPr id="5" name="ZoneTexte 3"/>
          <p:cNvSpPr txBox="1"/>
          <p:nvPr/>
        </p:nvSpPr>
        <p:spPr>
          <a:xfrm>
            <a:off x="107504" y="44624"/>
            <a:ext cx="2880320" cy="369332"/>
          </a:xfrm>
          <a:prstGeom prst="rect">
            <a:avLst/>
          </a:prstGeom>
          <a:noFill/>
        </p:spPr>
        <p:txBody>
          <a:bodyPr wrap="square" rtlCol="0">
            <a:spAutoFit/>
          </a:bodyPr>
          <a:lstStyle/>
          <a:p>
            <a:r>
              <a:rPr lang="en-US" b="1" dirty="0" smtClean="0">
                <a:solidFill>
                  <a:schemeClr val="bg1"/>
                </a:solidFill>
              </a:rPr>
              <a:t>Tires inventory overview</a:t>
            </a:r>
            <a:endParaRPr lang="en-US" b="1" dirty="0">
              <a:solidFill>
                <a:schemeClr val="bg1"/>
              </a:solidFill>
            </a:endParaRPr>
          </a:p>
        </p:txBody>
      </p:sp>
      <p:sp>
        <p:nvSpPr>
          <p:cNvPr id="6" name="Rectangle avec flèche vers le haut 5"/>
          <p:cNvSpPr/>
          <p:nvPr/>
        </p:nvSpPr>
        <p:spPr>
          <a:xfrm>
            <a:off x="1091829" y="2816932"/>
            <a:ext cx="1440160" cy="1372096"/>
          </a:xfrm>
          <a:prstGeom prst="upArrowCallout">
            <a:avLst>
              <a:gd name="adj1" fmla="val 11116"/>
              <a:gd name="adj2" fmla="val 16670"/>
              <a:gd name="adj3" fmla="val 22917"/>
              <a:gd name="adj4" fmla="val 64977"/>
            </a:avLst>
          </a:prstGeom>
          <a:solidFill>
            <a:srgbClr val="FFFF99"/>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The new tires are now in the inventory</a:t>
            </a:r>
            <a:endParaRPr lang="en-US" sz="1400" b="1" dirty="0">
              <a:solidFill>
                <a:schemeClr val="tx1"/>
              </a:solidFill>
            </a:endParaRPr>
          </a:p>
        </p:txBody>
      </p:sp>
      <p:pic>
        <p:nvPicPr>
          <p:cNvPr id="7" name="Picture 6"/>
          <p:cNvPicPr>
            <a:picLocks noChangeAspect="1"/>
          </p:cNvPicPr>
          <p:nvPr/>
        </p:nvPicPr>
        <p:blipFill>
          <a:blip r:embed="rId4"/>
          <a:stretch>
            <a:fillRect/>
          </a:stretch>
        </p:blipFill>
        <p:spPr>
          <a:xfrm>
            <a:off x="539552" y="687367"/>
            <a:ext cx="357619" cy="3333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327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7564" y="764704"/>
            <a:ext cx="784887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Install tires on a vehicle</a:t>
            </a:r>
            <a:endParaRPr lang="en-US" sz="2400" b="1" dirty="0"/>
          </a:p>
        </p:txBody>
      </p:sp>
      <p:pic>
        <p:nvPicPr>
          <p:cNvPr id="3" name="Picture 2"/>
          <p:cNvPicPr>
            <a:picLocks noChangeAspect="1"/>
          </p:cNvPicPr>
          <p:nvPr/>
        </p:nvPicPr>
        <p:blipFill>
          <a:blip r:embed="rId3"/>
          <a:stretch>
            <a:fillRect/>
          </a:stretch>
        </p:blipFill>
        <p:spPr>
          <a:xfrm>
            <a:off x="606190" y="1916832"/>
            <a:ext cx="7860133" cy="4242908"/>
          </a:xfrm>
          <a:prstGeom prst="rect">
            <a:avLst/>
          </a:prstGeom>
          <a:effectLst>
            <a:outerShdw blurRad="50800" dist="38100" dir="2700000" algn="tl" rotWithShape="0">
              <a:prstClr val="black">
                <a:alpha val="40000"/>
              </a:prstClr>
            </a:outerShdw>
          </a:effectLst>
        </p:spPr>
      </p:pic>
      <p:sp>
        <p:nvSpPr>
          <p:cNvPr id="4" name="Rectangle 3"/>
          <p:cNvSpPr/>
          <p:nvPr/>
        </p:nvSpPr>
        <p:spPr>
          <a:xfrm>
            <a:off x="6834882" y="5301209"/>
            <a:ext cx="899592"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3"/>
          <p:cNvSpPr txBox="1"/>
          <p:nvPr/>
        </p:nvSpPr>
        <p:spPr>
          <a:xfrm>
            <a:off x="107504" y="44624"/>
            <a:ext cx="2880320" cy="369332"/>
          </a:xfrm>
          <a:prstGeom prst="rect">
            <a:avLst/>
          </a:prstGeom>
          <a:noFill/>
        </p:spPr>
        <p:txBody>
          <a:bodyPr wrap="square" rtlCol="0">
            <a:spAutoFit/>
          </a:bodyPr>
          <a:lstStyle/>
          <a:p>
            <a:r>
              <a:rPr lang="en-US" b="1" dirty="0" smtClean="0">
                <a:solidFill>
                  <a:schemeClr val="bg1"/>
                </a:solidFill>
              </a:rPr>
              <a:t>Installing tires</a:t>
            </a:r>
            <a:endParaRPr lang="en-US" b="1" dirty="0">
              <a:solidFill>
                <a:schemeClr val="bg1"/>
              </a:solidFill>
            </a:endParaRPr>
          </a:p>
        </p:txBody>
      </p:sp>
      <p:sp>
        <p:nvSpPr>
          <p:cNvPr id="7" name="Rectangle avec flèche vers le bas 6"/>
          <p:cNvSpPr/>
          <p:nvPr/>
        </p:nvSpPr>
        <p:spPr>
          <a:xfrm>
            <a:off x="4572000" y="1916832"/>
            <a:ext cx="1296144" cy="504056"/>
          </a:xfrm>
          <a:prstGeom prst="downArrowCallout">
            <a:avLst/>
          </a:prstGeom>
          <a:solidFill>
            <a:srgbClr val="FFFFCC"/>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Customer</a:t>
            </a:r>
            <a:endParaRPr lang="en-US" sz="1400" b="1" dirty="0">
              <a:solidFill>
                <a:schemeClr val="tx1"/>
              </a:solidFill>
            </a:endParaRPr>
          </a:p>
        </p:txBody>
      </p:sp>
      <p:sp>
        <p:nvSpPr>
          <p:cNvPr id="9" name="Rectangle avec flèche vers le haut 8"/>
          <p:cNvSpPr/>
          <p:nvPr/>
        </p:nvSpPr>
        <p:spPr>
          <a:xfrm>
            <a:off x="1403648" y="2840534"/>
            <a:ext cx="1800200" cy="504056"/>
          </a:xfrm>
          <a:prstGeom prst="upArrowCallout">
            <a:avLst/>
          </a:prstGeom>
          <a:solidFill>
            <a:srgbClr val="FFFFCC"/>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Select  the vehicle</a:t>
            </a:r>
            <a:endParaRPr lang="en-US" sz="1400" b="1" dirty="0">
              <a:solidFill>
                <a:schemeClr val="tx1"/>
              </a:solidFill>
            </a:endParaRPr>
          </a:p>
        </p:txBody>
      </p:sp>
      <p:sp>
        <p:nvSpPr>
          <p:cNvPr id="11" name="Rectangle avec flèche vers le bas 10"/>
          <p:cNvSpPr/>
          <p:nvPr/>
        </p:nvSpPr>
        <p:spPr>
          <a:xfrm>
            <a:off x="6528594" y="4779988"/>
            <a:ext cx="1512168" cy="504056"/>
          </a:xfrm>
          <a:prstGeom prst="downArrowCallout">
            <a:avLst/>
          </a:prstGeom>
          <a:solidFill>
            <a:srgbClr val="FFFFCC"/>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Click “Inspect”</a:t>
            </a:r>
            <a:endParaRPr lang="en-US" sz="1400" b="1" dirty="0">
              <a:solidFill>
                <a:schemeClr val="tx1"/>
              </a:solidFill>
            </a:endParaRPr>
          </a:p>
        </p:txBody>
      </p:sp>
      <p:pic>
        <p:nvPicPr>
          <p:cNvPr id="10" name="Picture 9"/>
          <p:cNvPicPr>
            <a:picLocks noChangeAspect="1"/>
          </p:cNvPicPr>
          <p:nvPr/>
        </p:nvPicPr>
        <p:blipFill>
          <a:blip r:embed="rId4"/>
          <a:stretch>
            <a:fillRect/>
          </a:stretch>
        </p:blipFill>
        <p:spPr>
          <a:xfrm>
            <a:off x="755576" y="831589"/>
            <a:ext cx="360040" cy="32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644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9" grpId="0" animBg="1"/>
      <p:bldP spid="9" grpId="1"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553" y="1556792"/>
            <a:ext cx="7924894" cy="427786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ZoneTexte 1"/>
          <p:cNvSpPr txBox="1"/>
          <p:nvPr/>
        </p:nvSpPr>
        <p:spPr>
          <a:xfrm>
            <a:off x="647564" y="764704"/>
            <a:ext cx="784887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Install tires on a vehicle</a:t>
            </a:r>
            <a:endParaRPr lang="en-US" sz="2400" b="1" dirty="0"/>
          </a:p>
        </p:txBody>
      </p:sp>
      <p:sp>
        <p:nvSpPr>
          <p:cNvPr id="4" name="Rectangle 3"/>
          <p:cNvSpPr/>
          <p:nvPr/>
        </p:nvSpPr>
        <p:spPr>
          <a:xfrm>
            <a:off x="609553" y="5995804"/>
            <a:ext cx="7886883" cy="338554"/>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a:spAutoFit/>
          </a:bodyPr>
          <a:lstStyle/>
          <a:p>
            <a:r>
              <a:rPr lang="en-US" sz="1600" b="1" dirty="0"/>
              <a:t>Select a</a:t>
            </a:r>
            <a:r>
              <a:rPr lang="en-US" sz="1600" b="1" dirty="0" smtClean="0"/>
              <a:t> </a:t>
            </a:r>
            <a:r>
              <a:rPr lang="en-US" sz="1600" b="1" dirty="0"/>
              <a:t>position and then “INSTALL”</a:t>
            </a:r>
          </a:p>
        </p:txBody>
      </p:sp>
      <p:sp>
        <p:nvSpPr>
          <p:cNvPr id="5" name="Rectangle 4"/>
          <p:cNvSpPr/>
          <p:nvPr/>
        </p:nvSpPr>
        <p:spPr>
          <a:xfrm>
            <a:off x="3923928" y="4869160"/>
            <a:ext cx="936104" cy="7926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3"/>
          <p:cNvSpPr txBox="1"/>
          <p:nvPr/>
        </p:nvSpPr>
        <p:spPr>
          <a:xfrm>
            <a:off x="107504" y="44624"/>
            <a:ext cx="2880320" cy="369332"/>
          </a:xfrm>
          <a:prstGeom prst="rect">
            <a:avLst/>
          </a:prstGeom>
          <a:noFill/>
        </p:spPr>
        <p:txBody>
          <a:bodyPr wrap="square" rtlCol="0">
            <a:spAutoFit/>
          </a:bodyPr>
          <a:lstStyle/>
          <a:p>
            <a:r>
              <a:rPr lang="en-US" b="1" dirty="0" smtClean="0">
                <a:solidFill>
                  <a:schemeClr val="bg1"/>
                </a:solidFill>
              </a:rPr>
              <a:t>Installing tires</a:t>
            </a:r>
            <a:endParaRPr lang="en-US" b="1" dirty="0">
              <a:solidFill>
                <a:schemeClr val="bg1"/>
              </a:solidFill>
            </a:endParaRPr>
          </a:p>
        </p:txBody>
      </p:sp>
      <p:sp>
        <p:nvSpPr>
          <p:cNvPr id="7" name="Rectangle avec flèche vers le bas 10"/>
          <p:cNvSpPr/>
          <p:nvPr/>
        </p:nvSpPr>
        <p:spPr>
          <a:xfrm>
            <a:off x="3635896" y="4203958"/>
            <a:ext cx="1512168" cy="504056"/>
          </a:xfrm>
          <a:prstGeom prst="downArrowCallout">
            <a:avLst/>
          </a:prstGeom>
          <a:solidFill>
            <a:srgbClr val="FFFFCC"/>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Click “Inspect”</a:t>
            </a:r>
            <a:endParaRPr lang="en-US" sz="1400" b="1" dirty="0">
              <a:solidFill>
                <a:schemeClr val="tx1"/>
              </a:solidFill>
            </a:endParaRPr>
          </a:p>
        </p:txBody>
      </p:sp>
      <p:pic>
        <p:nvPicPr>
          <p:cNvPr id="8" name="Picture 7"/>
          <p:cNvPicPr>
            <a:picLocks noChangeAspect="1"/>
          </p:cNvPicPr>
          <p:nvPr/>
        </p:nvPicPr>
        <p:blipFill>
          <a:blip r:embed="rId4"/>
          <a:stretch>
            <a:fillRect/>
          </a:stretch>
        </p:blipFill>
        <p:spPr>
          <a:xfrm>
            <a:off x="755576" y="831589"/>
            <a:ext cx="360040" cy="32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913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7564" y="1484784"/>
            <a:ext cx="7848872" cy="423682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ZoneTexte 1"/>
          <p:cNvSpPr txBox="1"/>
          <p:nvPr/>
        </p:nvSpPr>
        <p:spPr>
          <a:xfrm>
            <a:off x="647564" y="764704"/>
            <a:ext cx="784887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Install tires on a vehicle</a:t>
            </a:r>
            <a:endParaRPr lang="en-US" sz="2400" b="1" dirty="0"/>
          </a:p>
        </p:txBody>
      </p:sp>
      <p:sp>
        <p:nvSpPr>
          <p:cNvPr id="6" name="Rectangle 5"/>
          <p:cNvSpPr/>
          <p:nvPr/>
        </p:nvSpPr>
        <p:spPr>
          <a:xfrm>
            <a:off x="3779912" y="4581128"/>
            <a:ext cx="576064" cy="288032"/>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3"/>
          <p:cNvSpPr txBox="1"/>
          <p:nvPr/>
        </p:nvSpPr>
        <p:spPr>
          <a:xfrm>
            <a:off x="107504" y="44624"/>
            <a:ext cx="2880320" cy="369332"/>
          </a:xfrm>
          <a:prstGeom prst="rect">
            <a:avLst/>
          </a:prstGeom>
          <a:noFill/>
        </p:spPr>
        <p:txBody>
          <a:bodyPr wrap="square" rtlCol="0">
            <a:spAutoFit/>
          </a:bodyPr>
          <a:lstStyle/>
          <a:p>
            <a:r>
              <a:rPr lang="en-US" b="1" dirty="0" smtClean="0">
                <a:solidFill>
                  <a:schemeClr val="bg1"/>
                </a:solidFill>
              </a:rPr>
              <a:t>Installing tires</a:t>
            </a:r>
            <a:endParaRPr lang="en-US" b="1" dirty="0">
              <a:solidFill>
                <a:schemeClr val="bg1"/>
              </a:solidFill>
            </a:endParaRPr>
          </a:p>
        </p:txBody>
      </p:sp>
      <p:sp>
        <p:nvSpPr>
          <p:cNvPr id="10" name="Right Arrow 9"/>
          <p:cNvSpPr/>
          <p:nvPr/>
        </p:nvSpPr>
        <p:spPr>
          <a:xfrm>
            <a:off x="3707904" y="2365364"/>
            <a:ext cx="1440160" cy="288032"/>
          </a:xfrm>
          <a:prstGeom prst="rightArrow">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Callout 8"/>
          <p:cNvSpPr/>
          <p:nvPr/>
        </p:nvSpPr>
        <p:spPr>
          <a:xfrm>
            <a:off x="1691680" y="2149055"/>
            <a:ext cx="2088232" cy="720651"/>
          </a:xfrm>
          <a:prstGeom prst="left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Select the tire you want to install</a:t>
            </a:r>
            <a:endParaRPr lang="en-US" sz="1400" b="1" dirty="0">
              <a:solidFill>
                <a:schemeClr val="tx1"/>
              </a:solidFill>
            </a:endParaRPr>
          </a:p>
        </p:txBody>
      </p:sp>
      <p:sp>
        <p:nvSpPr>
          <p:cNvPr id="11" name="Rectangle 10"/>
          <p:cNvSpPr/>
          <p:nvPr/>
        </p:nvSpPr>
        <p:spPr>
          <a:xfrm>
            <a:off x="2159732" y="4149080"/>
            <a:ext cx="1332148" cy="216024"/>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73578" y="3886200"/>
            <a:ext cx="990110" cy="216024"/>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63888" y="3933056"/>
            <a:ext cx="1152127" cy="144016"/>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755576" y="831589"/>
            <a:ext cx="360040" cy="32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012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9"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8000" y="1483200"/>
            <a:ext cx="7843024" cy="4233672"/>
          </a:xfrm>
          <a:prstGeom prst="rect">
            <a:avLst/>
          </a:prstGeom>
        </p:spPr>
      </p:pic>
      <p:sp>
        <p:nvSpPr>
          <p:cNvPr id="3" name="ZoneTexte 1"/>
          <p:cNvSpPr txBox="1"/>
          <p:nvPr/>
        </p:nvSpPr>
        <p:spPr>
          <a:xfrm>
            <a:off x="647564" y="764704"/>
            <a:ext cx="784887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Install tires on a vehicle</a:t>
            </a:r>
            <a:endParaRPr lang="en-US" sz="2400" b="1" dirty="0"/>
          </a:p>
        </p:txBody>
      </p:sp>
      <p:sp>
        <p:nvSpPr>
          <p:cNvPr id="5" name="ZoneTexte 3"/>
          <p:cNvSpPr txBox="1"/>
          <p:nvPr/>
        </p:nvSpPr>
        <p:spPr>
          <a:xfrm>
            <a:off x="107504" y="44624"/>
            <a:ext cx="2880320" cy="369332"/>
          </a:xfrm>
          <a:prstGeom prst="rect">
            <a:avLst/>
          </a:prstGeom>
          <a:noFill/>
        </p:spPr>
        <p:txBody>
          <a:bodyPr wrap="square" rtlCol="0">
            <a:spAutoFit/>
          </a:bodyPr>
          <a:lstStyle/>
          <a:p>
            <a:r>
              <a:rPr lang="en-US" b="1" dirty="0" smtClean="0">
                <a:solidFill>
                  <a:schemeClr val="bg1"/>
                </a:solidFill>
              </a:rPr>
              <a:t>Installing tires</a:t>
            </a:r>
            <a:endParaRPr lang="en-US" b="1" dirty="0">
              <a:solidFill>
                <a:schemeClr val="bg1"/>
              </a:solidFill>
            </a:endParaRPr>
          </a:p>
        </p:txBody>
      </p:sp>
      <p:sp>
        <p:nvSpPr>
          <p:cNvPr id="6" name="Oval 5"/>
          <p:cNvSpPr/>
          <p:nvPr/>
        </p:nvSpPr>
        <p:spPr>
          <a:xfrm>
            <a:off x="2555776" y="2852936"/>
            <a:ext cx="3888432" cy="1872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6012160" y="4365104"/>
            <a:ext cx="1728192"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755576" y="831589"/>
            <a:ext cx="360040" cy="32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569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0488" y="1556792"/>
            <a:ext cx="7843024" cy="4233672"/>
          </a:xfrm>
          <a:prstGeom prst="rect">
            <a:avLst/>
          </a:prstGeom>
        </p:spPr>
      </p:pic>
      <p:sp>
        <p:nvSpPr>
          <p:cNvPr id="3" name="ZoneTexte 1"/>
          <p:cNvSpPr txBox="1"/>
          <p:nvPr/>
        </p:nvSpPr>
        <p:spPr>
          <a:xfrm>
            <a:off x="647564" y="764704"/>
            <a:ext cx="784887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Install tires on a vehicle</a:t>
            </a:r>
            <a:endParaRPr lang="en-US" sz="2400" b="1" dirty="0"/>
          </a:p>
        </p:txBody>
      </p:sp>
      <p:sp>
        <p:nvSpPr>
          <p:cNvPr id="4" name="Rectangle 3"/>
          <p:cNvSpPr/>
          <p:nvPr/>
        </p:nvSpPr>
        <p:spPr>
          <a:xfrm>
            <a:off x="6372200" y="4653136"/>
            <a:ext cx="2304256"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09553" y="5995804"/>
            <a:ext cx="7886883" cy="338554"/>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a:spAutoFit/>
          </a:bodyPr>
          <a:lstStyle/>
          <a:p>
            <a:pPr algn="ctr"/>
            <a:r>
              <a:rPr lang="en-US" sz="1600" b="1" dirty="0" smtClean="0"/>
              <a:t>Update the data and click on the green “V”.</a:t>
            </a:r>
            <a:endParaRPr lang="en-US" sz="1600" b="1" dirty="0"/>
          </a:p>
        </p:txBody>
      </p:sp>
      <p:sp>
        <p:nvSpPr>
          <p:cNvPr id="6" name="ZoneTexte 3"/>
          <p:cNvSpPr txBox="1"/>
          <p:nvPr/>
        </p:nvSpPr>
        <p:spPr>
          <a:xfrm>
            <a:off x="107504" y="44624"/>
            <a:ext cx="2880320" cy="369332"/>
          </a:xfrm>
          <a:prstGeom prst="rect">
            <a:avLst/>
          </a:prstGeom>
          <a:noFill/>
        </p:spPr>
        <p:txBody>
          <a:bodyPr wrap="square" rtlCol="0">
            <a:spAutoFit/>
          </a:bodyPr>
          <a:lstStyle/>
          <a:p>
            <a:r>
              <a:rPr lang="en-US" b="1" dirty="0" smtClean="0">
                <a:solidFill>
                  <a:schemeClr val="bg1"/>
                </a:solidFill>
              </a:rPr>
              <a:t>Installing tires</a:t>
            </a:r>
            <a:endParaRPr lang="en-US" b="1" dirty="0">
              <a:solidFill>
                <a:schemeClr val="bg1"/>
              </a:solidFill>
            </a:endParaRPr>
          </a:p>
        </p:txBody>
      </p:sp>
      <p:pic>
        <p:nvPicPr>
          <p:cNvPr id="7" name="Picture 6"/>
          <p:cNvPicPr>
            <a:picLocks noChangeAspect="1"/>
          </p:cNvPicPr>
          <p:nvPr/>
        </p:nvPicPr>
        <p:blipFill>
          <a:blip r:embed="rId4"/>
          <a:stretch>
            <a:fillRect/>
          </a:stretch>
        </p:blipFill>
        <p:spPr>
          <a:xfrm>
            <a:off x="755576" y="831589"/>
            <a:ext cx="360040" cy="32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485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0488" y="1628800"/>
            <a:ext cx="7843024" cy="4233672"/>
          </a:xfrm>
          <a:prstGeom prst="rect">
            <a:avLst/>
          </a:prstGeom>
        </p:spPr>
      </p:pic>
      <p:sp>
        <p:nvSpPr>
          <p:cNvPr id="3" name="ZoneTexte 1"/>
          <p:cNvSpPr txBox="1"/>
          <p:nvPr/>
        </p:nvSpPr>
        <p:spPr>
          <a:xfrm>
            <a:off x="647564" y="764704"/>
            <a:ext cx="784887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Install tires on a vehicle</a:t>
            </a:r>
            <a:endParaRPr lang="en-US" sz="2400" b="1" dirty="0"/>
          </a:p>
        </p:txBody>
      </p:sp>
      <p:sp>
        <p:nvSpPr>
          <p:cNvPr id="4" name="ZoneTexte 3"/>
          <p:cNvSpPr txBox="1"/>
          <p:nvPr/>
        </p:nvSpPr>
        <p:spPr>
          <a:xfrm>
            <a:off x="107504" y="44624"/>
            <a:ext cx="2880320" cy="369332"/>
          </a:xfrm>
          <a:prstGeom prst="rect">
            <a:avLst/>
          </a:prstGeom>
          <a:noFill/>
        </p:spPr>
        <p:txBody>
          <a:bodyPr wrap="square" rtlCol="0">
            <a:spAutoFit/>
          </a:bodyPr>
          <a:lstStyle/>
          <a:p>
            <a:r>
              <a:rPr lang="en-US" b="1" dirty="0" smtClean="0">
                <a:solidFill>
                  <a:schemeClr val="bg1"/>
                </a:solidFill>
              </a:rPr>
              <a:t>Installing tires</a:t>
            </a:r>
            <a:endParaRPr lang="en-US" b="1" dirty="0">
              <a:solidFill>
                <a:schemeClr val="bg1"/>
              </a:solidFill>
            </a:endParaRPr>
          </a:p>
        </p:txBody>
      </p:sp>
      <p:pic>
        <p:nvPicPr>
          <p:cNvPr id="5" name="Picture 4"/>
          <p:cNvPicPr>
            <a:picLocks noChangeAspect="1"/>
          </p:cNvPicPr>
          <p:nvPr/>
        </p:nvPicPr>
        <p:blipFill>
          <a:blip r:embed="rId4"/>
          <a:stretch>
            <a:fillRect/>
          </a:stretch>
        </p:blipFill>
        <p:spPr>
          <a:xfrm>
            <a:off x="755576" y="831589"/>
            <a:ext cx="360040" cy="327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93473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3708" y="1679973"/>
            <a:ext cx="504056" cy="576064"/>
          </a:xfrm>
          <a:prstGeom prst="rect">
            <a:avLst/>
          </a:prstGeom>
          <a:solidFill>
            <a:schemeClr val="bg1"/>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3708" y="2518768"/>
            <a:ext cx="504056" cy="576064"/>
          </a:xfrm>
          <a:prstGeom prst="rect">
            <a:avLst/>
          </a:prstGeom>
          <a:solidFill>
            <a:srgbClr val="00CC00"/>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3708" y="3357563"/>
            <a:ext cx="504056" cy="576064"/>
          </a:xfrm>
          <a:prstGeom prst="rect">
            <a:avLst/>
          </a:prstGeom>
          <a:solidFill>
            <a:srgbClr val="FFFF00"/>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3708" y="4196358"/>
            <a:ext cx="504056" cy="576064"/>
          </a:xfrm>
          <a:prstGeom prst="rect">
            <a:avLst/>
          </a:prstGeom>
          <a:solidFill>
            <a:srgbClr val="FFC000"/>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3708" y="5035153"/>
            <a:ext cx="504056" cy="576064"/>
          </a:xfrm>
          <a:prstGeom prst="rect">
            <a:avLst/>
          </a:prstGeom>
          <a:solidFill>
            <a:srgbClr val="FF0000"/>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50706" y="1792252"/>
            <a:ext cx="1944216" cy="369332"/>
          </a:xfrm>
          <a:prstGeom prst="rect">
            <a:avLst/>
          </a:prstGeom>
          <a:noFill/>
        </p:spPr>
        <p:txBody>
          <a:bodyPr wrap="square" rtlCol="0">
            <a:spAutoFit/>
          </a:bodyPr>
          <a:lstStyle/>
          <a:p>
            <a:r>
              <a:rPr lang="en-US" dirty="0" smtClean="0"/>
              <a:t>No tire installed</a:t>
            </a:r>
            <a:endParaRPr lang="en-US" dirty="0"/>
          </a:p>
        </p:txBody>
      </p:sp>
      <p:sp>
        <p:nvSpPr>
          <p:cNvPr id="11" name="TextBox 10"/>
          <p:cNvSpPr txBox="1"/>
          <p:nvPr/>
        </p:nvSpPr>
        <p:spPr>
          <a:xfrm>
            <a:off x="1250706" y="2629793"/>
            <a:ext cx="2808312" cy="369332"/>
          </a:xfrm>
          <a:prstGeom prst="rect">
            <a:avLst/>
          </a:prstGeom>
          <a:noFill/>
        </p:spPr>
        <p:txBody>
          <a:bodyPr wrap="square" rtlCol="0">
            <a:spAutoFit/>
          </a:bodyPr>
          <a:lstStyle/>
          <a:p>
            <a:r>
              <a:rPr lang="en-US" dirty="0" smtClean="0"/>
              <a:t>Wear % : less than 25%</a:t>
            </a:r>
            <a:endParaRPr lang="en-US" dirty="0"/>
          </a:p>
        </p:txBody>
      </p:sp>
      <p:sp>
        <p:nvSpPr>
          <p:cNvPr id="12" name="TextBox 11"/>
          <p:cNvSpPr txBox="1"/>
          <p:nvPr/>
        </p:nvSpPr>
        <p:spPr>
          <a:xfrm>
            <a:off x="1250706" y="3467334"/>
            <a:ext cx="3312368" cy="369332"/>
          </a:xfrm>
          <a:prstGeom prst="rect">
            <a:avLst/>
          </a:prstGeom>
          <a:noFill/>
        </p:spPr>
        <p:txBody>
          <a:bodyPr wrap="square" rtlCol="0">
            <a:spAutoFit/>
          </a:bodyPr>
          <a:lstStyle/>
          <a:p>
            <a:r>
              <a:rPr lang="en-US" dirty="0" smtClean="0"/>
              <a:t>Wear % : 26% - 50%</a:t>
            </a:r>
            <a:endParaRPr lang="en-US" dirty="0"/>
          </a:p>
        </p:txBody>
      </p:sp>
      <p:sp>
        <p:nvSpPr>
          <p:cNvPr id="13" name="TextBox 12"/>
          <p:cNvSpPr txBox="1"/>
          <p:nvPr/>
        </p:nvSpPr>
        <p:spPr>
          <a:xfrm>
            <a:off x="1224815" y="4289798"/>
            <a:ext cx="2808312" cy="369332"/>
          </a:xfrm>
          <a:prstGeom prst="rect">
            <a:avLst/>
          </a:prstGeom>
          <a:noFill/>
        </p:spPr>
        <p:txBody>
          <a:bodyPr wrap="square" rtlCol="0">
            <a:spAutoFit/>
          </a:bodyPr>
          <a:lstStyle/>
          <a:p>
            <a:r>
              <a:rPr lang="en-US" dirty="0" smtClean="0"/>
              <a:t>Wear % : 51% - 75%</a:t>
            </a:r>
            <a:endParaRPr lang="en-US" dirty="0"/>
          </a:p>
        </p:txBody>
      </p:sp>
      <p:sp>
        <p:nvSpPr>
          <p:cNvPr id="14" name="TextBox 13"/>
          <p:cNvSpPr txBox="1"/>
          <p:nvPr/>
        </p:nvSpPr>
        <p:spPr>
          <a:xfrm>
            <a:off x="1250706" y="5138519"/>
            <a:ext cx="2808312" cy="369332"/>
          </a:xfrm>
          <a:prstGeom prst="rect">
            <a:avLst/>
          </a:prstGeom>
          <a:noFill/>
        </p:spPr>
        <p:txBody>
          <a:bodyPr wrap="square" rtlCol="0">
            <a:spAutoFit/>
          </a:bodyPr>
          <a:lstStyle/>
          <a:p>
            <a:r>
              <a:rPr lang="en-US" dirty="0" smtClean="0"/>
              <a:t>Wear % : 76% - 100%</a:t>
            </a:r>
            <a:endParaRPr lang="en-US" dirty="0"/>
          </a:p>
        </p:txBody>
      </p:sp>
      <p:sp>
        <p:nvSpPr>
          <p:cNvPr id="15" name="TextBox 14"/>
          <p:cNvSpPr txBox="1"/>
          <p:nvPr/>
        </p:nvSpPr>
        <p:spPr>
          <a:xfrm>
            <a:off x="323528" y="862013"/>
            <a:ext cx="3384376" cy="461665"/>
          </a:xfrm>
          <a:prstGeom prst="rect">
            <a:avLst/>
          </a:prstGeom>
          <a:noFill/>
        </p:spPr>
        <p:txBody>
          <a:bodyPr wrap="square" rtlCol="0">
            <a:spAutoFit/>
          </a:bodyPr>
          <a:lstStyle/>
          <a:p>
            <a:r>
              <a:rPr lang="en-US" sz="2400" b="1" dirty="0" smtClean="0"/>
              <a:t>Colors vs wear %</a:t>
            </a:r>
            <a:endParaRPr lang="en-US" sz="2400" b="1" dirty="0"/>
          </a:p>
        </p:txBody>
      </p:sp>
      <p:sp>
        <p:nvSpPr>
          <p:cNvPr id="16" name="Rectangle 15"/>
          <p:cNvSpPr/>
          <p:nvPr/>
        </p:nvSpPr>
        <p:spPr>
          <a:xfrm>
            <a:off x="323528" y="862013"/>
            <a:ext cx="3888432" cy="5087267"/>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4688505" y="895808"/>
            <a:ext cx="4113736" cy="5053471"/>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18" name="ZoneTexte 3"/>
          <p:cNvSpPr txBox="1"/>
          <p:nvPr/>
        </p:nvSpPr>
        <p:spPr>
          <a:xfrm>
            <a:off x="107504" y="44624"/>
            <a:ext cx="2880320" cy="369332"/>
          </a:xfrm>
          <a:prstGeom prst="rect">
            <a:avLst/>
          </a:prstGeom>
          <a:noFill/>
        </p:spPr>
        <p:txBody>
          <a:bodyPr wrap="square" rtlCol="0">
            <a:spAutoFit/>
          </a:bodyPr>
          <a:lstStyle/>
          <a:p>
            <a:r>
              <a:rPr lang="en-US" b="1" dirty="0" smtClean="0">
                <a:solidFill>
                  <a:schemeClr val="bg1"/>
                </a:solidFill>
              </a:rPr>
              <a:t>Wear % in color</a:t>
            </a:r>
            <a:endParaRPr lang="en-US" b="1" dirty="0">
              <a:solidFill>
                <a:schemeClr val="bg1"/>
              </a:solidFill>
            </a:endParaRPr>
          </a:p>
        </p:txBody>
      </p:sp>
    </p:spTree>
    <p:extLst>
      <p:ext uri="{BB962C8B-B14F-4D97-AF65-F5344CB8AC3E}">
        <p14:creationId xmlns:p14="http://schemas.microsoft.com/office/powerpoint/2010/main" val="31628318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107504" y="44624"/>
            <a:ext cx="5976664" cy="369332"/>
          </a:xfrm>
          <a:prstGeom prst="rect">
            <a:avLst/>
          </a:prstGeom>
          <a:noFill/>
        </p:spPr>
        <p:txBody>
          <a:bodyPr wrap="square" rtlCol="0">
            <a:spAutoFit/>
          </a:bodyPr>
          <a:lstStyle/>
          <a:p>
            <a:r>
              <a:rPr lang="en-US" b="1" dirty="0" smtClean="0">
                <a:solidFill>
                  <a:schemeClr val="bg1"/>
                </a:solidFill>
              </a:rPr>
              <a:t>Tires management : filling data after inspection</a:t>
            </a:r>
            <a:endParaRPr lang="en-US" b="1" dirty="0">
              <a:solidFill>
                <a:schemeClr val="bg1"/>
              </a:solidFill>
            </a:endParaRPr>
          </a:p>
        </p:txBody>
      </p:sp>
      <p:sp>
        <p:nvSpPr>
          <p:cNvPr id="4" name="ZoneTexte 1"/>
          <p:cNvSpPr txBox="1"/>
          <p:nvPr/>
        </p:nvSpPr>
        <p:spPr>
          <a:xfrm>
            <a:off x="647564" y="764704"/>
            <a:ext cx="784887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Tires inspected : filling the data</a:t>
            </a:r>
            <a:endParaRPr lang="en-US" sz="2400" b="1" dirty="0"/>
          </a:p>
        </p:txBody>
      </p:sp>
      <p:pic>
        <p:nvPicPr>
          <p:cNvPr id="6" name="Picture 5"/>
          <p:cNvPicPr>
            <a:picLocks noChangeAspect="1"/>
          </p:cNvPicPr>
          <p:nvPr/>
        </p:nvPicPr>
        <p:blipFill>
          <a:blip r:embed="rId3"/>
          <a:stretch>
            <a:fillRect/>
          </a:stretch>
        </p:blipFill>
        <p:spPr>
          <a:xfrm>
            <a:off x="755576" y="798134"/>
            <a:ext cx="432048" cy="394803"/>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611351" y="1604275"/>
            <a:ext cx="7876903" cy="4251960"/>
          </a:xfrm>
          <a:prstGeom prst="rect">
            <a:avLst/>
          </a:prstGeom>
          <a:effectLst>
            <a:outerShdw blurRad="50800" dist="38100" dir="2700000" algn="tl" rotWithShape="0">
              <a:prstClr val="black">
                <a:alpha val="40000"/>
              </a:prstClr>
            </a:outerShdw>
          </a:effectLst>
        </p:spPr>
      </p:pic>
      <p:sp>
        <p:nvSpPr>
          <p:cNvPr id="12" name="Rectangle 11"/>
          <p:cNvSpPr/>
          <p:nvPr/>
        </p:nvSpPr>
        <p:spPr>
          <a:xfrm>
            <a:off x="2339752" y="4941168"/>
            <a:ext cx="756084"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Callout 4"/>
          <p:cNvSpPr/>
          <p:nvPr/>
        </p:nvSpPr>
        <p:spPr>
          <a:xfrm>
            <a:off x="1853698" y="5821334"/>
            <a:ext cx="1728192" cy="576064"/>
          </a:xfrm>
          <a:prstGeom prst="upArrowCallout">
            <a:avLst/>
          </a:prstGeom>
          <a:solidFill>
            <a:srgbClr val="FFFF99"/>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Click “inspect all”</a:t>
            </a:r>
            <a:endParaRPr lang="en-US" sz="1400" b="1" dirty="0">
              <a:solidFill>
                <a:schemeClr val="tx1"/>
              </a:solidFill>
            </a:endParaRPr>
          </a:p>
        </p:txBody>
      </p:sp>
    </p:spTree>
    <p:extLst>
      <p:ext uri="{BB962C8B-B14F-4D97-AF65-F5344CB8AC3E}">
        <p14:creationId xmlns:p14="http://schemas.microsoft.com/office/powerpoint/2010/main" val="98048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13042" y="1844824"/>
            <a:ext cx="7876903" cy="4251960"/>
          </a:xfrm>
          <a:prstGeom prst="rect">
            <a:avLst/>
          </a:prstGeom>
          <a:ln>
            <a:noFill/>
          </a:ln>
          <a:effectLst>
            <a:outerShdw blurRad="292100" dist="139700" dir="2700000" algn="tl" rotWithShape="0">
              <a:srgbClr val="333333">
                <a:alpha val="65000"/>
              </a:srgbClr>
            </a:outerShdw>
          </a:effectLst>
        </p:spPr>
      </p:pic>
      <p:sp>
        <p:nvSpPr>
          <p:cNvPr id="2" name="ZoneTexte 3"/>
          <p:cNvSpPr txBox="1"/>
          <p:nvPr/>
        </p:nvSpPr>
        <p:spPr>
          <a:xfrm>
            <a:off x="107504" y="44624"/>
            <a:ext cx="5976664" cy="369332"/>
          </a:xfrm>
          <a:prstGeom prst="rect">
            <a:avLst/>
          </a:prstGeom>
          <a:noFill/>
        </p:spPr>
        <p:txBody>
          <a:bodyPr wrap="square" rtlCol="0">
            <a:spAutoFit/>
          </a:bodyPr>
          <a:lstStyle/>
          <a:p>
            <a:r>
              <a:rPr lang="en-US" b="1" dirty="0" smtClean="0">
                <a:solidFill>
                  <a:schemeClr val="bg1"/>
                </a:solidFill>
              </a:rPr>
              <a:t>Tires management : filling data after inspection</a:t>
            </a:r>
            <a:endParaRPr lang="en-US" b="1" dirty="0">
              <a:solidFill>
                <a:schemeClr val="bg1"/>
              </a:solidFill>
            </a:endParaRPr>
          </a:p>
        </p:txBody>
      </p:sp>
      <p:sp>
        <p:nvSpPr>
          <p:cNvPr id="5" name="ZoneTexte 1"/>
          <p:cNvSpPr txBox="1"/>
          <p:nvPr/>
        </p:nvSpPr>
        <p:spPr>
          <a:xfrm>
            <a:off x="647564" y="764704"/>
            <a:ext cx="784887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Tires inspected : filling the data</a:t>
            </a:r>
            <a:endParaRPr lang="en-US" sz="2400" b="1" dirty="0"/>
          </a:p>
        </p:txBody>
      </p:sp>
      <p:pic>
        <p:nvPicPr>
          <p:cNvPr id="6" name="Picture 5"/>
          <p:cNvPicPr>
            <a:picLocks noChangeAspect="1"/>
          </p:cNvPicPr>
          <p:nvPr/>
        </p:nvPicPr>
        <p:blipFill>
          <a:blip r:embed="rId4"/>
          <a:stretch>
            <a:fillRect/>
          </a:stretch>
        </p:blipFill>
        <p:spPr>
          <a:xfrm>
            <a:off x="755576" y="798134"/>
            <a:ext cx="432048" cy="394803"/>
          </a:xfrm>
          <a:prstGeom prst="rect">
            <a:avLst/>
          </a:prstGeom>
          <a:effectLst>
            <a:outerShdw blurRad="50800" dist="38100" dir="2700000" algn="tl" rotWithShape="0">
              <a:prstClr val="black">
                <a:alpha val="40000"/>
              </a:prstClr>
            </a:outerShdw>
          </a:effectLst>
        </p:spPr>
      </p:pic>
      <p:sp>
        <p:nvSpPr>
          <p:cNvPr id="8" name="Rectangle 7"/>
          <p:cNvSpPr/>
          <p:nvPr/>
        </p:nvSpPr>
        <p:spPr>
          <a:xfrm>
            <a:off x="3889406" y="2434835"/>
            <a:ext cx="4572508" cy="2381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61614" y="2904619"/>
            <a:ext cx="1872208" cy="7206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793821" y="3420296"/>
            <a:ext cx="288032" cy="14401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5793648" y="2947574"/>
            <a:ext cx="169168"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Callout 2"/>
          <p:cNvSpPr/>
          <p:nvPr/>
        </p:nvSpPr>
        <p:spPr>
          <a:xfrm>
            <a:off x="5491584" y="1659244"/>
            <a:ext cx="1368152" cy="720080"/>
          </a:xfrm>
          <a:prstGeom prst="downArrowCallout">
            <a:avLst/>
          </a:prstGeom>
          <a:solidFill>
            <a:srgbClr val="FFFF99"/>
          </a:solidFill>
          <a:ln w="317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Step 1</a:t>
            </a:r>
            <a:endParaRPr lang="en-US" sz="1400" b="1" dirty="0">
              <a:solidFill>
                <a:schemeClr val="tx1"/>
              </a:solidFill>
            </a:endParaRPr>
          </a:p>
        </p:txBody>
      </p:sp>
    </p:spTree>
    <p:extLst>
      <p:ext uri="{BB962C8B-B14F-4D97-AF65-F5344CB8AC3E}">
        <p14:creationId xmlns:p14="http://schemas.microsoft.com/office/powerpoint/2010/main" val="6242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16"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52966" y="647155"/>
            <a:ext cx="6120680" cy="5493812"/>
          </a:xfrm>
          <a:prstGeom prst="rect">
            <a:avLst/>
          </a:prstGeom>
          <a:noFill/>
        </p:spPr>
        <p:txBody>
          <a:bodyPr wrap="square" rtlCol="0">
            <a:spAutoFit/>
          </a:bodyPr>
          <a:lstStyle/>
          <a:p>
            <a:pPr algn="ctr">
              <a:lnSpc>
                <a:spcPct val="150000"/>
              </a:lnSpc>
            </a:pPr>
            <a:r>
              <a:rPr lang="en-US" sz="2000" b="1" dirty="0" smtClean="0"/>
              <a:t>This program is available in different languages :</a:t>
            </a:r>
          </a:p>
          <a:p>
            <a:pPr>
              <a:lnSpc>
                <a:spcPct val="150000"/>
              </a:lnSpc>
            </a:pPr>
            <a:endParaRPr lang="en-US" dirty="0"/>
          </a:p>
          <a:p>
            <a:pPr marL="285750" indent="-285750">
              <a:lnSpc>
                <a:spcPct val="150000"/>
              </a:lnSpc>
              <a:buFont typeface="Wingdings" panose="05000000000000000000" pitchFamily="2" charset="2"/>
              <a:buChar char="§"/>
            </a:pPr>
            <a:r>
              <a:rPr lang="en-US" dirty="0" smtClean="0"/>
              <a:t>English (US/Canada)</a:t>
            </a:r>
          </a:p>
          <a:p>
            <a:pPr marL="285750" indent="-285750">
              <a:lnSpc>
                <a:spcPct val="150000"/>
              </a:lnSpc>
              <a:buFont typeface="Wingdings" panose="05000000000000000000" pitchFamily="2" charset="2"/>
              <a:buChar char="§"/>
            </a:pPr>
            <a:endParaRPr lang="en-US" dirty="0" smtClean="0"/>
          </a:p>
          <a:p>
            <a:pPr marL="285750" indent="-285750">
              <a:lnSpc>
                <a:spcPct val="150000"/>
              </a:lnSpc>
              <a:buFont typeface="Wingdings" panose="05000000000000000000" pitchFamily="2" charset="2"/>
              <a:buChar char="§"/>
            </a:pPr>
            <a:r>
              <a:rPr lang="en-US" dirty="0" smtClean="0"/>
              <a:t>English (UK/Australia)</a:t>
            </a:r>
          </a:p>
          <a:p>
            <a:pPr marL="285750" indent="-285750">
              <a:lnSpc>
                <a:spcPct val="150000"/>
              </a:lnSpc>
              <a:buFont typeface="Wingdings" panose="05000000000000000000" pitchFamily="2" charset="2"/>
              <a:buChar char="§"/>
            </a:pPr>
            <a:endParaRPr lang="en-US" dirty="0" smtClean="0"/>
          </a:p>
          <a:p>
            <a:pPr marL="285750" indent="-285750">
              <a:lnSpc>
                <a:spcPct val="150000"/>
              </a:lnSpc>
              <a:buFont typeface="Wingdings" panose="05000000000000000000" pitchFamily="2" charset="2"/>
              <a:buChar char="§"/>
            </a:pPr>
            <a:r>
              <a:rPr lang="en-US" dirty="0" smtClean="0"/>
              <a:t>Spanish</a:t>
            </a:r>
          </a:p>
          <a:p>
            <a:pPr marL="285750" indent="-285750">
              <a:lnSpc>
                <a:spcPct val="150000"/>
              </a:lnSpc>
              <a:buFont typeface="Wingdings" panose="05000000000000000000" pitchFamily="2" charset="2"/>
              <a:buChar char="§"/>
            </a:pPr>
            <a:endParaRPr lang="en-US" dirty="0" smtClean="0"/>
          </a:p>
          <a:p>
            <a:pPr marL="285750" indent="-285750">
              <a:lnSpc>
                <a:spcPct val="150000"/>
              </a:lnSpc>
              <a:buFont typeface="Wingdings" panose="05000000000000000000" pitchFamily="2" charset="2"/>
              <a:buChar char="§"/>
            </a:pPr>
            <a:r>
              <a:rPr lang="en-US" dirty="0" smtClean="0"/>
              <a:t>Italian</a:t>
            </a:r>
          </a:p>
          <a:p>
            <a:pPr marL="285750" indent="-285750">
              <a:lnSpc>
                <a:spcPct val="150000"/>
              </a:lnSpc>
              <a:buFont typeface="Wingdings" panose="05000000000000000000" pitchFamily="2" charset="2"/>
              <a:buChar char="§"/>
            </a:pPr>
            <a:endParaRPr lang="en-US" dirty="0" smtClean="0"/>
          </a:p>
          <a:p>
            <a:pPr marL="285750" indent="-285750">
              <a:lnSpc>
                <a:spcPct val="150000"/>
              </a:lnSpc>
              <a:buFont typeface="Wingdings" panose="05000000000000000000" pitchFamily="2" charset="2"/>
              <a:buChar char="§"/>
            </a:pPr>
            <a:r>
              <a:rPr lang="en-US" dirty="0" smtClean="0"/>
              <a:t>French</a:t>
            </a:r>
          </a:p>
          <a:p>
            <a:pPr marL="285750" indent="-285750">
              <a:lnSpc>
                <a:spcPct val="150000"/>
              </a:lnSpc>
              <a:buFont typeface="Wingdings" panose="05000000000000000000" pitchFamily="2" charset="2"/>
              <a:buChar char="§"/>
            </a:pPr>
            <a:endParaRPr lang="en-US" dirty="0" smtClean="0"/>
          </a:p>
          <a:p>
            <a:pPr marL="285750" indent="-285750">
              <a:lnSpc>
                <a:spcPct val="150000"/>
              </a:lnSpc>
              <a:buFont typeface="Wingdings" panose="05000000000000000000" pitchFamily="2" charset="2"/>
              <a:buChar char="§"/>
            </a:pPr>
            <a:r>
              <a:rPr lang="en-US" dirty="0" smtClean="0"/>
              <a:t>Chinese</a:t>
            </a:r>
            <a:endParaRPr lang="en-US" dirty="0"/>
          </a:p>
        </p:txBody>
      </p:sp>
      <p:sp>
        <p:nvSpPr>
          <p:cNvPr id="3" name="ZoneTexte 2"/>
          <p:cNvSpPr txBox="1"/>
          <p:nvPr/>
        </p:nvSpPr>
        <p:spPr>
          <a:xfrm>
            <a:off x="107504" y="44624"/>
            <a:ext cx="3024336" cy="369332"/>
          </a:xfrm>
          <a:prstGeom prst="rect">
            <a:avLst/>
          </a:prstGeom>
          <a:noFill/>
        </p:spPr>
        <p:txBody>
          <a:bodyPr wrap="square" rtlCol="0">
            <a:spAutoFit/>
          </a:bodyPr>
          <a:lstStyle/>
          <a:p>
            <a:r>
              <a:rPr lang="en-US" b="1" dirty="0" smtClean="0">
                <a:solidFill>
                  <a:schemeClr val="bg1"/>
                </a:solidFill>
              </a:rPr>
              <a:t>Overview : languages</a:t>
            </a:r>
            <a:endParaRPr lang="en-US" b="1" dirty="0">
              <a:solidFill>
                <a:schemeClr val="bg1"/>
              </a:solidFill>
            </a:endParaRPr>
          </a:p>
        </p:txBody>
      </p:sp>
      <p:pic>
        <p:nvPicPr>
          <p:cNvPr id="6146" name="Picture 2" descr="http://www.pycomall.com/images/P1/Flag_of_USA_Vector_Forma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258" b="21079"/>
          <a:stretch/>
        </p:blipFill>
        <p:spPr bwMode="auto">
          <a:xfrm>
            <a:off x="4968044" y="1571066"/>
            <a:ext cx="779641" cy="4807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http://www.enchantedlearning.com/school/Canada/flagbig.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822" b="5390"/>
          <a:stretch/>
        </p:blipFill>
        <p:spPr bwMode="auto">
          <a:xfrm>
            <a:off x="6172618" y="1571066"/>
            <a:ext cx="849866" cy="4807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0" name="Picture 6" descr="http://www.enchantedlearning.com/europe/spain/flag/Flagbig.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942" y="3204922"/>
            <a:ext cx="779641" cy="4807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60" name="Picture 16" descr="http://www.mapsnworld.com/flags/china-fla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8044" y="5601850"/>
            <a:ext cx="779641" cy="4807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62" name="Picture 18" descr="http://www.indexmundi.com/flags/it-lgflag.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6955" y="4048000"/>
            <a:ext cx="780730" cy="4807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64" name="Picture 20" descr="http://www.worldatlas.com/webimage/flags/countrys/zzzflags/frlarge.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8044" y="4804859"/>
            <a:ext cx="779641" cy="520911"/>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66" name="Picture 22" descr="http://images.cpcache.com/merchandise/514_400x400_NoPeel.jpg?region=name:FrontCenter,id:12816923,w:1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046" t="18409" r="3191" b="18490"/>
          <a:stretch/>
        </p:blipFill>
        <p:spPr bwMode="auto">
          <a:xfrm>
            <a:off x="4966955" y="2412590"/>
            <a:ext cx="757628" cy="515363"/>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72" name="Picture 28" descr="http://www.nzhistory.net.nz/files/styles/fullsize/public/images/australian-flag.gif?itok=AZpa1nf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2618" y="2412589"/>
            <a:ext cx="849866" cy="5153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251520" y="670872"/>
            <a:ext cx="8568952" cy="5638448"/>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677" y="4865180"/>
            <a:ext cx="695325" cy="504825"/>
          </a:xfrm>
          <a:prstGeom prst="rect">
            <a:avLst/>
          </a:prstGeom>
          <a:ln>
            <a:solidFill>
              <a:schemeClr val="tx1"/>
            </a:solidFill>
          </a:ln>
          <a:effectLst>
            <a:outerShdw blurRad="292100" dist="139700" dir="2700000" algn="tl" rotWithShape="0">
              <a:srgbClr val="333333">
                <a:alpha val="65000"/>
              </a:srgbClr>
            </a:outerShdw>
          </a:effectLst>
        </p:spPr>
      </p:pic>
      <p:sp>
        <p:nvSpPr>
          <p:cNvPr id="12" name="ZoneTexte 11"/>
          <p:cNvSpPr txBox="1"/>
          <p:nvPr/>
        </p:nvSpPr>
        <p:spPr>
          <a:xfrm>
            <a:off x="6880918" y="5749826"/>
            <a:ext cx="1502841" cy="276999"/>
          </a:xfrm>
          <a:prstGeom prst="rect">
            <a:avLst/>
          </a:prstGeom>
          <a:noFill/>
        </p:spPr>
        <p:txBody>
          <a:bodyPr wrap="square" rtlCol="0">
            <a:spAutoFit/>
          </a:bodyPr>
          <a:lstStyle/>
          <a:p>
            <a:pPr algn="ctr"/>
            <a:r>
              <a:rPr lang="en-US" sz="1200" b="1" dirty="0" smtClean="0"/>
              <a:t>Select language</a:t>
            </a:r>
            <a:endParaRPr lang="en-US" sz="1200" b="1" dirty="0"/>
          </a:p>
        </p:txBody>
      </p:sp>
      <p:sp>
        <p:nvSpPr>
          <p:cNvPr id="13" name="Rectangle 12"/>
          <p:cNvSpPr/>
          <p:nvPr/>
        </p:nvSpPr>
        <p:spPr>
          <a:xfrm>
            <a:off x="7763978" y="4860000"/>
            <a:ext cx="216024" cy="50482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èche vers le bas 13"/>
          <p:cNvSpPr/>
          <p:nvPr/>
        </p:nvSpPr>
        <p:spPr>
          <a:xfrm>
            <a:off x="7763978" y="5424646"/>
            <a:ext cx="216024" cy="260179"/>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p:cNvSpPr txBox="1"/>
          <p:nvPr/>
        </p:nvSpPr>
        <p:spPr>
          <a:xfrm>
            <a:off x="6880919" y="4433625"/>
            <a:ext cx="1502841" cy="276999"/>
          </a:xfrm>
          <a:prstGeom prst="rect">
            <a:avLst/>
          </a:prstGeom>
          <a:noFill/>
        </p:spPr>
        <p:txBody>
          <a:bodyPr wrap="square" rtlCol="0">
            <a:spAutoFit/>
          </a:bodyPr>
          <a:lstStyle/>
          <a:p>
            <a:pPr algn="ctr"/>
            <a:r>
              <a:rPr lang="en-US" sz="1200" b="1" dirty="0" smtClean="0"/>
              <a:t>To change :</a:t>
            </a:r>
            <a:endParaRPr lang="en-US" sz="1200" b="1" dirty="0"/>
          </a:p>
        </p:txBody>
      </p:sp>
      <p:sp>
        <p:nvSpPr>
          <p:cNvPr id="15" name="Rectangle 14"/>
          <p:cNvSpPr/>
          <p:nvPr/>
        </p:nvSpPr>
        <p:spPr>
          <a:xfrm>
            <a:off x="6659696" y="4151806"/>
            <a:ext cx="2088232" cy="2073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28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107504" y="44624"/>
            <a:ext cx="5976664" cy="369332"/>
          </a:xfrm>
          <a:prstGeom prst="rect">
            <a:avLst/>
          </a:prstGeom>
          <a:noFill/>
        </p:spPr>
        <p:txBody>
          <a:bodyPr wrap="square" rtlCol="0">
            <a:spAutoFit/>
          </a:bodyPr>
          <a:lstStyle/>
          <a:p>
            <a:r>
              <a:rPr lang="en-US" b="1" dirty="0" smtClean="0">
                <a:solidFill>
                  <a:schemeClr val="bg1"/>
                </a:solidFill>
              </a:rPr>
              <a:t>Tires management : filling data after inspection</a:t>
            </a:r>
            <a:endParaRPr lang="en-US" b="1" dirty="0">
              <a:solidFill>
                <a:schemeClr val="bg1"/>
              </a:solidFill>
            </a:endParaRPr>
          </a:p>
        </p:txBody>
      </p:sp>
      <p:pic>
        <p:nvPicPr>
          <p:cNvPr id="4" name="Picture 3"/>
          <p:cNvPicPr>
            <a:picLocks noChangeAspect="1"/>
          </p:cNvPicPr>
          <p:nvPr/>
        </p:nvPicPr>
        <p:blipFill>
          <a:blip r:embed="rId3"/>
          <a:stretch>
            <a:fillRect/>
          </a:stretch>
        </p:blipFill>
        <p:spPr>
          <a:xfrm>
            <a:off x="633548" y="1556792"/>
            <a:ext cx="7876903" cy="4251960"/>
          </a:xfrm>
          <a:prstGeom prst="rect">
            <a:avLst/>
          </a:prstGeom>
          <a:ln>
            <a:noFill/>
          </a:ln>
          <a:effectLst>
            <a:outerShdw blurRad="292100" dist="139700" dir="2700000" algn="tl" rotWithShape="0">
              <a:srgbClr val="333333">
                <a:alpha val="65000"/>
              </a:srgbClr>
            </a:outerShdw>
          </a:effectLst>
        </p:spPr>
      </p:pic>
      <p:sp>
        <p:nvSpPr>
          <p:cNvPr id="5" name="ZoneTexte 1"/>
          <p:cNvSpPr txBox="1"/>
          <p:nvPr/>
        </p:nvSpPr>
        <p:spPr>
          <a:xfrm>
            <a:off x="647564" y="764704"/>
            <a:ext cx="784887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Tires inspected : filling the data</a:t>
            </a:r>
            <a:endParaRPr lang="en-US" sz="2400" b="1" dirty="0"/>
          </a:p>
        </p:txBody>
      </p:sp>
      <p:pic>
        <p:nvPicPr>
          <p:cNvPr id="6" name="Picture 5"/>
          <p:cNvPicPr>
            <a:picLocks noChangeAspect="1"/>
          </p:cNvPicPr>
          <p:nvPr/>
        </p:nvPicPr>
        <p:blipFill>
          <a:blip r:embed="rId4"/>
          <a:stretch>
            <a:fillRect/>
          </a:stretch>
        </p:blipFill>
        <p:spPr>
          <a:xfrm>
            <a:off x="755576" y="798134"/>
            <a:ext cx="432048" cy="394803"/>
          </a:xfrm>
          <a:prstGeom prst="rect">
            <a:avLst/>
          </a:prstGeom>
          <a:effectLst>
            <a:outerShdw blurRad="50800" dist="38100" dir="2700000" algn="tl" rotWithShape="0">
              <a:prstClr val="black">
                <a:alpha val="40000"/>
              </a:prstClr>
            </a:outerShdw>
          </a:effectLst>
        </p:spPr>
      </p:pic>
      <p:sp>
        <p:nvSpPr>
          <p:cNvPr id="9" name="Up Arrow Callout 8"/>
          <p:cNvSpPr/>
          <p:nvPr/>
        </p:nvSpPr>
        <p:spPr>
          <a:xfrm>
            <a:off x="6792913" y="4173836"/>
            <a:ext cx="1008112" cy="839340"/>
          </a:xfrm>
          <a:prstGeom prst="upArrowCallout">
            <a:avLst/>
          </a:prstGeom>
          <a:solidFill>
            <a:srgbClr val="FFFF99"/>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Added comments </a:t>
            </a:r>
            <a:r>
              <a:rPr lang="en-US" sz="1000" b="1" i="1" dirty="0" smtClean="0">
                <a:solidFill>
                  <a:schemeClr val="tx1"/>
                </a:solidFill>
              </a:rPr>
              <a:t>(if needed)</a:t>
            </a:r>
            <a:endParaRPr lang="en-US" sz="1200" b="1" i="1" dirty="0">
              <a:solidFill>
                <a:schemeClr val="tx1"/>
              </a:solidFill>
            </a:endParaRPr>
          </a:p>
        </p:txBody>
      </p:sp>
      <p:sp>
        <p:nvSpPr>
          <p:cNvPr id="10" name="Up Arrow Callout 9"/>
          <p:cNvSpPr/>
          <p:nvPr/>
        </p:nvSpPr>
        <p:spPr>
          <a:xfrm>
            <a:off x="2411761" y="4173836"/>
            <a:ext cx="1152128" cy="839340"/>
          </a:xfrm>
          <a:prstGeom prst="upArrowCallout">
            <a:avLst/>
          </a:prstGeom>
          <a:solidFill>
            <a:srgbClr val="FFFF99"/>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Measurements after your inspection</a:t>
            </a:r>
            <a:endParaRPr lang="en-US" sz="1050" b="1" dirty="0">
              <a:solidFill>
                <a:schemeClr val="tx1"/>
              </a:solidFill>
            </a:endParaRPr>
          </a:p>
        </p:txBody>
      </p:sp>
      <p:sp>
        <p:nvSpPr>
          <p:cNvPr id="11" name="Up Arrow Callout 10"/>
          <p:cNvSpPr/>
          <p:nvPr/>
        </p:nvSpPr>
        <p:spPr>
          <a:xfrm>
            <a:off x="3995936" y="4210584"/>
            <a:ext cx="1152128" cy="802592"/>
          </a:xfrm>
          <a:prstGeom prst="upArrowCallout">
            <a:avLst/>
          </a:prstGeom>
          <a:solidFill>
            <a:srgbClr val="FFFF99"/>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To be used </a:t>
            </a:r>
          </a:p>
          <a:p>
            <a:pPr algn="ctr"/>
            <a:r>
              <a:rPr lang="en-US" sz="1050" b="1" i="1" dirty="0">
                <a:solidFill>
                  <a:schemeClr val="tx1"/>
                </a:solidFill>
              </a:rPr>
              <a:t>(</a:t>
            </a:r>
            <a:r>
              <a:rPr lang="en-US" sz="1050" b="1" i="1" dirty="0" smtClean="0">
                <a:solidFill>
                  <a:schemeClr val="tx1"/>
                </a:solidFill>
              </a:rPr>
              <a:t>if needed)</a:t>
            </a:r>
            <a:endParaRPr lang="en-US" sz="1050" b="1" i="1" dirty="0">
              <a:solidFill>
                <a:schemeClr val="tx1"/>
              </a:solidFill>
            </a:endParaRPr>
          </a:p>
        </p:txBody>
      </p:sp>
      <p:sp>
        <p:nvSpPr>
          <p:cNvPr id="12" name="Right Brace 11"/>
          <p:cNvSpPr/>
          <p:nvPr/>
        </p:nvSpPr>
        <p:spPr>
          <a:xfrm rot="5400000">
            <a:off x="4487615" y="3153347"/>
            <a:ext cx="168769" cy="1872208"/>
          </a:xfrm>
          <a:prstGeom prst="rightBrac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p:cNvSpPr/>
          <p:nvPr/>
        </p:nvSpPr>
        <p:spPr>
          <a:xfrm rot="5400000">
            <a:off x="2903254" y="3513575"/>
            <a:ext cx="168769" cy="1151756"/>
          </a:xfrm>
          <a:prstGeom prst="rightBrac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1331640" y="3030999"/>
            <a:ext cx="2448272" cy="3265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Callout 14"/>
          <p:cNvSpPr/>
          <p:nvPr/>
        </p:nvSpPr>
        <p:spPr>
          <a:xfrm>
            <a:off x="6805287" y="5517232"/>
            <a:ext cx="1008112" cy="936104"/>
          </a:xfrm>
          <a:prstGeom prst="upArrowCallout">
            <a:avLst/>
          </a:prstGeom>
          <a:solidFill>
            <a:srgbClr val="FFFF99"/>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Click here to save</a:t>
            </a:r>
            <a:endParaRPr lang="en-US" sz="1200" b="1" dirty="0">
              <a:solidFill>
                <a:schemeClr val="tx1"/>
              </a:solidFill>
            </a:endParaRPr>
          </a:p>
        </p:txBody>
      </p:sp>
      <p:sp>
        <p:nvSpPr>
          <p:cNvPr id="16" name="Rectangle 15"/>
          <p:cNvSpPr/>
          <p:nvPr/>
        </p:nvSpPr>
        <p:spPr>
          <a:xfrm>
            <a:off x="5796136" y="2617648"/>
            <a:ext cx="1800200" cy="7399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44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management : dismounting</a:t>
            </a:r>
            <a:endParaRPr lang="en-US" b="1" dirty="0">
              <a:solidFill>
                <a:schemeClr val="bg1"/>
              </a:solidFill>
            </a:endParaRPr>
          </a:p>
        </p:txBody>
      </p:sp>
      <p:pic>
        <p:nvPicPr>
          <p:cNvPr id="5" name="Picture 4"/>
          <p:cNvPicPr>
            <a:picLocks noChangeAspect="1"/>
          </p:cNvPicPr>
          <p:nvPr/>
        </p:nvPicPr>
        <p:blipFill>
          <a:blip r:embed="rId3"/>
          <a:stretch>
            <a:fillRect/>
          </a:stretch>
        </p:blipFill>
        <p:spPr>
          <a:xfrm>
            <a:off x="251902" y="1556792"/>
            <a:ext cx="8651131" cy="4168567"/>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a:off x="4860032" y="3209026"/>
            <a:ext cx="576064" cy="94005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995936" y="5085184"/>
            <a:ext cx="656456" cy="720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1"/>
          <p:cNvSpPr txBox="1"/>
          <p:nvPr/>
        </p:nvSpPr>
        <p:spPr>
          <a:xfrm>
            <a:off x="246433" y="764704"/>
            <a:ext cx="865113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Dismounting a tire</a:t>
            </a:r>
            <a:endParaRPr lang="en-US" sz="2400" b="1" dirty="0"/>
          </a:p>
        </p:txBody>
      </p:sp>
      <p:sp>
        <p:nvSpPr>
          <p:cNvPr id="3" name="Left Arrow Callout 2"/>
          <p:cNvSpPr/>
          <p:nvPr/>
        </p:nvSpPr>
        <p:spPr>
          <a:xfrm>
            <a:off x="485875" y="2060848"/>
            <a:ext cx="1872208" cy="1017008"/>
          </a:xfrm>
          <a:prstGeom prst="left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Select the tire to be dismounted</a:t>
            </a:r>
            <a:endParaRPr lang="en-US" sz="1400" b="1" dirty="0">
              <a:solidFill>
                <a:schemeClr val="tx1"/>
              </a:solidFill>
            </a:endParaRPr>
          </a:p>
        </p:txBody>
      </p:sp>
      <p:sp>
        <p:nvSpPr>
          <p:cNvPr id="10" name="Left Arrow Callout 9"/>
          <p:cNvSpPr/>
          <p:nvPr/>
        </p:nvSpPr>
        <p:spPr>
          <a:xfrm>
            <a:off x="4652392" y="5050904"/>
            <a:ext cx="1872208" cy="788639"/>
          </a:xfrm>
          <a:prstGeom prst="left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Click “Remove”</a:t>
            </a:r>
            <a:endParaRPr lang="en-US" sz="1400" b="1" dirty="0">
              <a:solidFill>
                <a:schemeClr val="tx1"/>
              </a:solidFill>
            </a:endParaRPr>
          </a:p>
        </p:txBody>
      </p:sp>
      <p:pic>
        <p:nvPicPr>
          <p:cNvPr id="11" name="Picture 10"/>
          <p:cNvPicPr>
            <a:picLocks noChangeAspect="1"/>
          </p:cNvPicPr>
          <p:nvPr/>
        </p:nvPicPr>
        <p:blipFill>
          <a:blip r:embed="rId4"/>
          <a:stretch>
            <a:fillRect/>
          </a:stretch>
        </p:blipFill>
        <p:spPr>
          <a:xfrm>
            <a:off x="395536" y="799376"/>
            <a:ext cx="432048" cy="3948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984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management : dismounting</a:t>
            </a:r>
            <a:endParaRPr lang="en-US" b="1" dirty="0">
              <a:solidFill>
                <a:schemeClr val="bg1"/>
              </a:solidFill>
            </a:endParaRPr>
          </a:p>
        </p:txBody>
      </p:sp>
      <p:sp>
        <p:nvSpPr>
          <p:cNvPr id="4" name="ZoneTexte 1"/>
          <p:cNvSpPr txBox="1"/>
          <p:nvPr/>
        </p:nvSpPr>
        <p:spPr>
          <a:xfrm>
            <a:off x="246433" y="764704"/>
            <a:ext cx="865113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Dismounting a tire</a:t>
            </a:r>
            <a:endParaRPr lang="en-US" sz="2400" b="1" dirty="0"/>
          </a:p>
        </p:txBody>
      </p:sp>
      <p:pic>
        <p:nvPicPr>
          <p:cNvPr id="6" name="Picture 5"/>
          <p:cNvPicPr>
            <a:picLocks noChangeAspect="1"/>
          </p:cNvPicPr>
          <p:nvPr/>
        </p:nvPicPr>
        <p:blipFill>
          <a:blip r:embed="rId3"/>
          <a:stretch>
            <a:fillRect/>
          </a:stretch>
        </p:blipFill>
        <p:spPr>
          <a:xfrm>
            <a:off x="233352" y="1577116"/>
            <a:ext cx="8633175" cy="4660196"/>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246433" y="2492896"/>
            <a:ext cx="4613599" cy="3456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83968" y="5229200"/>
            <a:ext cx="504056" cy="360040"/>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ket 9"/>
          <p:cNvSpPr/>
          <p:nvPr/>
        </p:nvSpPr>
        <p:spPr>
          <a:xfrm>
            <a:off x="827584" y="3645024"/>
            <a:ext cx="144016" cy="936104"/>
          </a:xfrm>
          <a:prstGeom prst="righ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395536" y="798134"/>
            <a:ext cx="432048" cy="3948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3332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10" grpId="0" animBg="1"/>
      <p:bldP spid="10"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0507" y="1628800"/>
            <a:ext cx="8582982" cy="4633102"/>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management : dismounting</a:t>
            </a:r>
            <a:endParaRPr lang="en-US" b="1" dirty="0">
              <a:solidFill>
                <a:schemeClr val="bg1"/>
              </a:solidFill>
            </a:endParaRPr>
          </a:p>
        </p:txBody>
      </p:sp>
      <p:sp>
        <p:nvSpPr>
          <p:cNvPr id="5" name="ZoneTexte 1"/>
          <p:cNvSpPr txBox="1"/>
          <p:nvPr/>
        </p:nvSpPr>
        <p:spPr>
          <a:xfrm>
            <a:off x="246433" y="764704"/>
            <a:ext cx="865113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Dismounting a tire</a:t>
            </a:r>
            <a:endParaRPr lang="en-US" sz="2400" b="1" dirty="0"/>
          </a:p>
        </p:txBody>
      </p:sp>
      <p:sp>
        <p:nvSpPr>
          <p:cNvPr id="2" name="Rectangle 1"/>
          <p:cNvSpPr/>
          <p:nvPr/>
        </p:nvSpPr>
        <p:spPr>
          <a:xfrm>
            <a:off x="4716016" y="4221088"/>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eur droit avec flèche 6"/>
          <p:cNvCxnSpPr>
            <a:stCxn id="2" idx="2"/>
          </p:cNvCxnSpPr>
          <p:nvPr/>
        </p:nvCxnSpPr>
        <p:spPr>
          <a:xfrm>
            <a:off x="5004048" y="4437112"/>
            <a:ext cx="1872207" cy="972108"/>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876255" y="5157192"/>
            <a:ext cx="1987233"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395536" y="798134"/>
            <a:ext cx="432048" cy="3948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5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6434" y="1577117"/>
            <a:ext cx="8651131" cy="4669890"/>
          </a:xfrm>
          <a:prstGeom prst="rect">
            <a:avLst/>
          </a:prstGeom>
          <a:ln>
            <a:noFill/>
          </a:ln>
          <a:effectLst>
            <a:outerShdw blurRad="292100" dist="139700" dir="2700000" algn="tl" rotWithShape="0">
              <a:srgbClr val="333333">
                <a:alpha val="65000"/>
              </a:srgbClr>
            </a:outerShdw>
          </a:effectLst>
        </p:spPr>
      </p:pic>
      <p:sp>
        <p:nvSpPr>
          <p:cNvPr id="4" name="ZoneTexte 1"/>
          <p:cNvSpPr txBox="1"/>
          <p:nvPr/>
        </p:nvSpPr>
        <p:spPr>
          <a:xfrm>
            <a:off x="246433" y="764704"/>
            <a:ext cx="865113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Dismounting a tire</a:t>
            </a:r>
            <a:endParaRPr lang="en-US" sz="2400" b="1" dirty="0"/>
          </a:p>
        </p:txBody>
      </p:sp>
      <p:sp>
        <p:nvSpPr>
          <p:cNvPr id="5" name="ZoneTexte 4"/>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management : dismounting</a:t>
            </a:r>
            <a:endParaRPr lang="en-US" b="1" dirty="0">
              <a:solidFill>
                <a:schemeClr val="bg1"/>
              </a:solidFill>
            </a:endParaRPr>
          </a:p>
        </p:txBody>
      </p:sp>
      <p:sp>
        <p:nvSpPr>
          <p:cNvPr id="6" name="Rectangle 5"/>
          <p:cNvSpPr/>
          <p:nvPr/>
        </p:nvSpPr>
        <p:spPr>
          <a:xfrm>
            <a:off x="6879128" y="5105509"/>
            <a:ext cx="1987233"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395536" y="798134"/>
            <a:ext cx="432048" cy="3948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01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6433" y="764704"/>
            <a:ext cx="865113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Dismounting a tire</a:t>
            </a:r>
            <a:endParaRPr lang="en-US" sz="2400" b="1" dirty="0"/>
          </a:p>
        </p:txBody>
      </p:sp>
      <p:sp>
        <p:nvSpPr>
          <p:cNvPr id="3"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management : dismounting</a:t>
            </a:r>
            <a:endParaRPr lang="en-US" b="1"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33" y="1545802"/>
            <a:ext cx="8651131" cy="4669889"/>
          </a:xfrm>
          <a:prstGeom prst="rect">
            <a:avLst/>
          </a:prstGeom>
          <a:ln>
            <a:noFill/>
          </a:ln>
          <a:effectLst>
            <a:outerShdw blurRad="292100" dist="139700" dir="2700000" algn="tl" rotWithShape="0">
              <a:srgbClr val="333333">
                <a:alpha val="65000"/>
              </a:srgbClr>
            </a:outerShdw>
          </a:effectLst>
        </p:spPr>
      </p:pic>
      <p:cxnSp>
        <p:nvCxnSpPr>
          <p:cNvPr id="7" name="Elbow Connector 6"/>
          <p:cNvCxnSpPr/>
          <p:nvPr/>
        </p:nvCxnSpPr>
        <p:spPr>
          <a:xfrm>
            <a:off x="3707904" y="2924944"/>
            <a:ext cx="1512168" cy="936104"/>
          </a:xfrm>
          <a:prstGeom prst="bentConnector3">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395536" y="798134"/>
            <a:ext cx="432048" cy="3948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504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34" y="1772816"/>
            <a:ext cx="8889981" cy="385455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0" y="3645024"/>
            <a:ext cx="4860032"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p:cNvSpPr txBox="1"/>
          <p:nvPr/>
        </p:nvSpPr>
        <p:spPr>
          <a:xfrm>
            <a:off x="135634" y="692696"/>
            <a:ext cx="887273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rotate / position changes</a:t>
            </a:r>
            <a:endParaRPr lang="en-US" sz="2400" b="1" dirty="0"/>
          </a:p>
        </p:txBody>
      </p:sp>
      <p:sp>
        <p:nvSpPr>
          <p:cNvPr id="5"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management : rotating tires</a:t>
            </a:r>
            <a:endParaRPr lang="en-US" b="1" dirty="0">
              <a:solidFill>
                <a:schemeClr val="bg1"/>
              </a:solidFill>
            </a:endParaRPr>
          </a:p>
        </p:txBody>
      </p:sp>
      <p:sp>
        <p:nvSpPr>
          <p:cNvPr id="6" name="Rectangle 5"/>
          <p:cNvSpPr/>
          <p:nvPr/>
        </p:nvSpPr>
        <p:spPr>
          <a:xfrm>
            <a:off x="1043608" y="4797152"/>
            <a:ext cx="944488"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251520" y="726575"/>
            <a:ext cx="432048" cy="3948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502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135634" y="692696"/>
            <a:ext cx="887273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Machine : rotate / position changes</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232" y="1556793"/>
            <a:ext cx="3256695" cy="3960440"/>
          </a:xfrm>
          <a:prstGeom prst="rect">
            <a:avLst/>
          </a:prstGeom>
          <a:effectLst>
            <a:outerShdw blurRad="50800" dist="38100" dir="2700000" algn="tl" rotWithShape="0">
              <a:prstClr val="black">
                <a:alpha val="40000"/>
              </a:prstClr>
            </a:outerShdw>
          </a:effectLst>
        </p:spPr>
      </p:pic>
      <p:sp>
        <p:nvSpPr>
          <p:cNvPr id="4" name="Curved Right Arrow 3"/>
          <p:cNvSpPr/>
          <p:nvPr/>
        </p:nvSpPr>
        <p:spPr>
          <a:xfrm>
            <a:off x="2496646" y="2202873"/>
            <a:ext cx="1002419" cy="3115482"/>
          </a:xfrm>
          <a:prstGeom prst="curvedRightArrow">
            <a:avLst/>
          </a:prstGeom>
          <a:solidFill>
            <a:srgbClr val="006600"/>
          </a:solidFill>
          <a:ln w="317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251520" y="1556792"/>
            <a:ext cx="1628054" cy="646331"/>
          </a:xfrm>
          <a:prstGeom prst="rect">
            <a:avLst/>
          </a:prstGeom>
          <a:noFill/>
          <a:ln>
            <a:solidFill>
              <a:schemeClr val="bg1">
                <a:lumMod val="75000"/>
              </a:schemeClr>
            </a:solidFill>
          </a:ln>
        </p:spPr>
        <p:txBody>
          <a:bodyPr wrap="square" rtlCol="0">
            <a:spAutoFit/>
          </a:bodyPr>
          <a:lstStyle/>
          <a:p>
            <a:pPr algn="ctr"/>
            <a:r>
              <a:rPr lang="en-US" b="1" dirty="0" smtClean="0"/>
              <a:t>1L &gt;&lt; 2L</a:t>
            </a:r>
          </a:p>
          <a:p>
            <a:pPr algn="ctr"/>
            <a:r>
              <a:rPr lang="en-US" b="1" dirty="0" smtClean="0"/>
              <a:t>1R &gt;&lt; 2R</a:t>
            </a:r>
            <a:endParaRPr lang="en-US" b="1" dirty="0"/>
          </a:p>
        </p:txBody>
      </p:sp>
      <p:sp>
        <p:nvSpPr>
          <p:cNvPr id="6" name="Up Arrow 5"/>
          <p:cNvSpPr/>
          <p:nvPr/>
        </p:nvSpPr>
        <p:spPr>
          <a:xfrm>
            <a:off x="3786378" y="3171253"/>
            <a:ext cx="572542" cy="545779"/>
          </a:xfrm>
          <a:prstGeom prst="upArrow">
            <a:avLst/>
          </a:prstGeom>
          <a:solidFill>
            <a:srgbClr val="006600"/>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1520" y="5661248"/>
            <a:ext cx="8756846" cy="584775"/>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r>
              <a:rPr lang="en-US" sz="1600" b="1" dirty="0" smtClean="0"/>
              <a:t>The tire pos.1L is put aside to create and empty position. The tire 2L is dragged on position 1L, and the tire apart is dragged on position 2L</a:t>
            </a:r>
            <a:endParaRPr lang="en-US" sz="1600" b="1" dirty="0"/>
          </a:p>
        </p:txBody>
      </p:sp>
      <p:pic>
        <p:nvPicPr>
          <p:cNvPr id="10" name="Picture 9"/>
          <p:cNvPicPr>
            <a:picLocks noChangeAspect="1"/>
          </p:cNvPicPr>
          <p:nvPr/>
        </p:nvPicPr>
        <p:blipFill>
          <a:blip r:embed="rId4"/>
          <a:stretch>
            <a:fillRect/>
          </a:stretch>
        </p:blipFill>
        <p:spPr>
          <a:xfrm>
            <a:off x="251520" y="726126"/>
            <a:ext cx="432048" cy="394803"/>
          </a:xfrm>
          <a:prstGeom prst="rect">
            <a:avLst/>
          </a:prstGeom>
          <a:effectLst>
            <a:outerShdw blurRad="50800" dist="38100" dir="2700000" algn="tl" rotWithShape="0">
              <a:prstClr val="black">
                <a:alpha val="40000"/>
              </a:prstClr>
            </a:outerShdw>
          </a:effectLst>
        </p:spPr>
      </p:pic>
      <p:sp>
        <p:nvSpPr>
          <p:cNvPr id="11"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management : rotating tires</a:t>
            </a:r>
            <a:endParaRPr lang="en-US" b="1" dirty="0">
              <a:solidFill>
                <a:schemeClr val="bg1"/>
              </a:solidFill>
            </a:endParaRPr>
          </a:p>
        </p:txBody>
      </p:sp>
      <p:sp>
        <p:nvSpPr>
          <p:cNvPr id="12" name="Up Arrow 11"/>
          <p:cNvSpPr/>
          <p:nvPr/>
        </p:nvSpPr>
        <p:spPr>
          <a:xfrm>
            <a:off x="3766558" y="4425236"/>
            <a:ext cx="572542" cy="495608"/>
          </a:xfrm>
          <a:prstGeom prst="upArrow">
            <a:avLst/>
          </a:prstGeom>
          <a:solidFill>
            <a:srgbClr val="006600"/>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90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42" presetClass="path" presetSubtype="0" accel="50000" decel="50000" fill="hold" grpId="1" nodeType="afterEffect">
                                  <p:stCondLst>
                                    <p:cond delay="0"/>
                                  </p:stCondLst>
                                  <p:childTnLst>
                                    <p:animMotion origin="layout" path="M -2.5E-6 -3.33333E-6 L -0.00052 -0.14467 " pathEditMode="relative" rAng="0" ptsTypes="AA">
                                      <p:cBhvr>
                                        <p:cTn id="15" dur="2000" fill="hold"/>
                                        <p:tgtEl>
                                          <p:spTgt spid="6"/>
                                        </p:tgtEl>
                                        <p:attrNameLst>
                                          <p:attrName>ppt_x</p:attrName>
                                          <p:attrName>ppt_y</p:attrName>
                                        </p:attrNameLst>
                                      </p:cBhvr>
                                      <p:rCtr x="-35" y="-7245"/>
                                    </p:animMotion>
                                  </p:childTnLst>
                                  <p:subTnLst>
                                    <p:set>
                                      <p:cBhvr override="childStyle">
                                        <p:cTn dur="1" fill="hold" display="0" masterRel="sameClick" afterEffect="1">
                                          <p:stCondLst>
                                            <p:cond evt="end" delay="0">
                                              <p:tn val="14"/>
                                            </p:cond>
                                          </p:stCondLst>
                                        </p:cTn>
                                        <p:tgtEl>
                                          <p:spTgt spid="6"/>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42" presetClass="path" presetSubtype="0" accel="50000" decel="50000" fill="hold" grpId="1" nodeType="afterEffect">
                                  <p:stCondLst>
                                    <p:cond delay="0"/>
                                  </p:stCondLst>
                                  <p:childTnLst>
                                    <p:animMotion origin="layout" path="M 8.33333E-7 -1.48148E-6 L 0.00156 -0.07639 " pathEditMode="relative" rAng="0" ptsTypes="AA">
                                      <p:cBhvr>
                                        <p:cTn id="23" dur="2000" fill="hold"/>
                                        <p:tgtEl>
                                          <p:spTgt spid="12"/>
                                        </p:tgtEl>
                                        <p:attrNameLst>
                                          <p:attrName>ppt_x</p:attrName>
                                          <p:attrName>ppt_y</p:attrName>
                                        </p:attrNameLst>
                                      </p:cBhvr>
                                      <p:rCtr x="69" y="-3819"/>
                                    </p:animMotion>
                                  </p:childTnLst>
                                  <p:subTnLst>
                                    <p:set>
                                      <p:cBhvr override="childStyle">
                                        <p:cTn dur="1" fill="hold" display="0" masterRel="sameClick" afterEffect="1">
                                          <p:stCondLst>
                                            <p:cond evt="end" delay="0">
                                              <p:tn val="22"/>
                                            </p:cond>
                                          </p:stCondLst>
                                        </p:cTn>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12" grpId="0" animBg="1"/>
      <p:bldP spid="12"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811" t="2997" r="1998"/>
          <a:stretch/>
        </p:blipFill>
        <p:spPr>
          <a:xfrm>
            <a:off x="5225156" y="1556792"/>
            <a:ext cx="3672408" cy="466019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ZoneTexte 1"/>
          <p:cNvSpPr txBox="1"/>
          <p:nvPr/>
        </p:nvSpPr>
        <p:spPr>
          <a:xfrm>
            <a:off x="246433" y="764704"/>
            <a:ext cx="8651131"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Rotating / positions changes</a:t>
            </a:r>
            <a:endParaRPr lang="en-US" sz="2400" b="1" dirty="0"/>
          </a:p>
        </p:txBody>
      </p:sp>
      <p:pic>
        <p:nvPicPr>
          <p:cNvPr id="5" name="Picture 4"/>
          <p:cNvPicPr>
            <a:picLocks noChangeAspect="1"/>
          </p:cNvPicPr>
          <p:nvPr/>
        </p:nvPicPr>
        <p:blipFill>
          <a:blip r:embed="rId4"/>
          <a:stretch>
            <a:fillRect/>
          </a:stretch>
        </p:blipFill>
        <p:spPr>
          <a:xfrm>
            <a:off x="395536" y="799376"/>
            <a:ext cx="432048" cy="394803"/>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220" y="1916832"/>
            <a:ext cx="885825" cy="12382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1730" y="3573016"/>
            <a:ext cx="885825" cy="12382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1729" y="4978737"/>
            <a:ext cx="885825" cy="1238250"/>
          </a:xfrm>
          <a:prstGeom prst="rect">
            <a:avLst/>
          </a:prstGeom>
        </p:spPr>
      </p:pic>
      <p:sp>
        <p:nvSpPr>
          <p:cNvPr id="15" name="Curved Right Arrow 14"/>
          <p:cNvSpPr/>
          <p:nvPr/>
        </p:nvSpPr>
        <p:spPr>
          <a:xfrm>
            <a:off x="4504661" y="2348880"/>
            <a:ext cx="1224136" cy="3456384"/>
          </a:xfrm>
          <a:prstGeom prst="curved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5713524" y="5578429"/>
            <a:ext cx="2602892" cy="369332"/>
          </a:xfrm>
          <a:prstGeom prst="rect">
            <a:avLst/>
          </a:prstGeom>
          <a:solidFill>
            <a:schemeClr val="bg1"/>
          </a:solidFill>
          <a:effectLst>
            <a:outerShdw blurRad="50800" dist="76200" dir="2700000" algn="tl" rotWithShape="0">
              <a:prstClr val="black">
                <a:alpha val="40000"/>
              </a:prstClr>
            </a:outerShdw>
          </a:effectLst>
        </p:spPr>
        <p:txBody>
          <a:bodyPr wrap="square" rtlCol="0">
            <a:spAutoFit/>
          </a:bodyPr>
          <a:lstStyle/>
          <a:p>
            <a:pPr algn="ctr"/>
            <a:r>
              <a:rPr lang="en-US" b="1" dirty="0" smtClean="0"/>
              <a:t>Rotation finalized</a:t>
            </a:r>
            <a:endParaRPr lang="en-US" b="1" dirty="0"/>
          </a:p>
        </p:txBody>
      </p:sp>
      <p:sp>
        <p:nvSpPr>
          <p:cNvPr id="19" name="TextBox 18"/>
          <p:cNvSpPr txBox="1"/>
          <p:nvPr/>
        </p:nvSpPr>
        <p:spPr>
          <a:xfrm>
            <a:off x="252486" y="1538783"/>
            <a:ext cx="3862176" cy="4647426"/>
          </a:xfrm>
          <a:prstGeom prst="rect">
            <a:avLst/>
          </a:prstGeom>
          <a:noFill/>
          <a:ln>
            <a:solidFill>
              <a:schemeClr val="bg1">
                <a:lumMod val="50000"/>
              </a:schemeClr>
            </a:solidFill>
          </a:ln>
        </p:spPr>
        <p:txBody>
          <a:bodyPr wrap="square" rtlCol="0">
            <a:spAutoFit/>
          </a:bodyPr>
          <a:lstStyle/>
          <a:p>
            <a:r>
              <a:rPr lang="en-US" b="1" dirty="0" smtClean="0"/>
              <a:t>Rotation / exchange between A &amp; B positions </a:t>
            </a:r>
            <a:r>
              <a:rPr lang="en-US" sz="1200" b="1" i="1" dirty="0" smtClean="0"/>
              <a:t>(as example)</a:t>
            </a:r>
            <a:r>
              <a:rPr lang="en-US" b="1" dirty="0" smtClean="0"/>
              <a:t> :</a:t>
            </a:r>
          </a:p>
          <a:p>
            <a:endParaRPr lang="en-US" dirty="0"/>
          </a:p>
          <a:p>
            <a:pPr marL="285750" indent="-285750">
              <a:buFont typeface="Wingdings" panose="05000000000000000000" pitchFamily="2" charset="2"/>
              <a:buChar char="§"/>
            </a:pPr>
            <a:r>
              <a:rPr lang="en-US" dirty="0" smtClean="0"/>
              <a:t>The tire “A” (1L) is put aside (click and drag)</a:t>
            </a:r>
            <a:endParaRPr lang="en-US" i="1" dirty="0" smtClean="0">
              <a:solidFill>
                <a:schemeClr val="bg1">
                  <a:lumMod val="50000"/>
                </a:schemeClr>
              </a:solidFill>
            </a:endParaRP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The tire “B” (2L) moves from its original position to the 1L.</a:t>
            </a:r>
          </a:p>
          <a:p>
            <a:endParaRPr lang="en-US" dirty="0"/>
          </a:p>
          <a:p>
            <a:pPr marL="285750" indent="-285750">
              <a:buFont typeface="Wingdings" panose="05000000000000000000" pitchFamily="2" charset="2"/>
              <a:buChar char="§"/>
            </a:pPr>
            <a:r>
              <a:rPr lang="en-US" dirty="0" smtClean="0"/>
              <a:t>The tire “A” is mounted on the position 2L.</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Ø"/>
            </a:pPr>
            <a:r>
              <a:rPr lang="en-US" sz="1600" i="1" dirty="0" smtClean="0"/>
              <a:t>The rotate process is only possible to be done on one machine. In case of exchanges between 2 different machine, use the dismounting / mounting procedure.</a:t>
            </a:r>
          </a:p>
        </p:txBody>
      </p:sp>
      <p:sp>
        <p:nvSpPr>
          <p:cNvPr id="12"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management : rotating tires</a:t>
            </a:r>
            <a:endParaRPr lang="en-US" b="1" dirty="0">
              <a:solidFill>
                <a:schemeClr val="bg1"/>
              </a:solidFill>
            </a:endParaRPr>
          </a:p>
        </p:txBody>
      </p:sp>
    </p:spTree>
    <p:extLst>
      <p:ext uri="{BB962C8B-B14F-4D97-AF65-F5344CB8AC3E}">
        <p14:creationId xmlns:p14="http://schemas.microsoft.com/office/powerpoint/2010/main" val="375122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42" presetClass="entr" presetSubtype="0" fill="hold" nodeType="with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1000"/>
                                        <p:tgtEl>
                                          <p:spTgt spid="19">
                                            <p:txEl>
                                              <p:pRg st="2" end="2"/>
                                            </p:txEl>
                                          </p:spTgt>
                                        </p:tgtEl>
                                      </p:cBhvr>
                                    </p:animEffect>
                                    <p:anim calcmode="lin" valueType="num">
                                      <p:cBhvr>
                                        <p:cTn id="18"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path" presetSubtype="0" accel="50000" decel="50000" fill="hold" nodeType="afterEffect">
                                  <p:stCondLst>
                                    <p:cond delay="1000"/>
                                  </p:stCondLst>
                                  <p:childTnLst>
                                    <p:animMotion origin="layout" path="M -4.72222E-6 -2.59259E-6 L -0.00451 -0.23727 " pathEditMode="relative" rAng="0" ptsTypes="AA">
                                      <p:cBhvr>
                                        <p:cTn id="22" dur="2000" fill="hold"/>
                                        <p:tgtEl>
                                          <p:spTgt spid="11"/>
                                        </p:tgtEl>
                                        <p:attrNameLst>
                                          <p:attrName>ppt_x</p:attrName>
                                          <p:attrName>ppt_y</p:attrName>
                                        </p:attrNameLst>
                                      </p:cBhvr>
                                      <p:rCtr x="-226" y="-11875"/>
                                    </p:animMotion>
                                  </p:childTnLst>
                                </p:cTn>
                              </p:par>
                              <p:par>
                                <p:cTn id="23" presetID="42" presetClass="entr" presetSubtype="0" fill="hold" nodeType="withEffect">
                                  <p:stCondLst>
                                    <p:cond delay="1000"/>
                                  </p:stCondLst>
                                  <p:childTnLst>
                                    <p:set>
                                      <p:cBhvr>
                                        <p:cTn id="24" dur="1" fill="hold">
                                          <p:stCondLst>
                                            <p:cond delay="0"/>
                                          </p:stCondLst>
                                        </p:cTn>
                                        <p:tgtEl>
                                          <p:spTgt spid="19">
                                            <p:txEl>
                                              <p:pRg st="4" end="4"/>
                                            </p:txEl>
                                          </p:spTgt>
                                        </p:tgtEl>
                                        <p:attrNameLst>
                                          <p:attrName>style.visibility</p:attrName>
                                        </p:attrNameLst>
                                      </p:cBhvr>
                                      <p:to>
                                        <p:strVal val="visible"/>
                                      </p:to>
                                    </p:set>
                                    <p:animEffect transition="in" filter="fade">
                                      <p:cBhvr>
                                        <p:cTn id="25" dur="1000"/>
                                        <p:tgtEl>
                                          <p:spTgt spid="19">
                                            <p:txEl>
                                              <p:pRg st="4" end="4"/>
                                            </p:txEl>
                                          </p:spTgt>
                                        </p:tgtEl>
                                      </p:cBhvr>
                                    </p:animEffect>
                                    <p:anim calcmode="lin" valueType="num">
                                      <p:cBhvr>
                                        <p:cTn id="26"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19">
                                            <p:txEl>
                                              <p:pRg st="4" end="4"/>
                                            </p:txEl>
                                          </p:spTgt>
                                        </p:tgtEl>
                                        <p:attrNameLst>
                                          <p:attrName>ppt_y</p:attrName>
                                        </p:attrNameLst>
                                      </p:cBhvr>
                                      <p:tavLst>
                                        <p:tav tm="0">
                                          <p:val>
                                            <p:strVal val="#ppt_y+.1"/>
                                          </p:val>
                                        </p:tav>
                                        <p:tav tm="100000">
                                          <p:val>
                                            <p:strVal val="#ppt_y"/>
                                          </p:val>
                                        </p:tav>
                                      </p:tavLst>
                                    </p:anim>
                                  </p:childTnLst>
                                </p:cTn>
                              </p:par>
                              <p:par>
                                <p:cTn id="28" presetID="10" presetClass="exit" presetSubtype="0" fill="hold" grpId="1" nodeType="withEffect">
                                  <p:stCondLst>
                                    <p:cond delay="100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par>
                          <p:cTn id="31" fill="hold">
                            <p:stCondLst>
                              <p:cond delay="4500"/>
                            </p:stCondLst>
                            <p:childTnLst>
                              <p:par>
                                <p:cTn id="32" presetID="42" presetClass="path" presetSubtype="0" accel="50000" decel="50000" fill="hold" nodeType="afterEffect">
                                  <p:stCondLst>
                                    <p:cond delay="0"/>
                                  </p:stCondLst>
                                  <p:childTnLst>
                                    <p:animMotion origin="layout" path="M -4.72222E-6 -3.7037E-6 L -4.72222E-6 -0.20486 " pathEditMode="relative" rAng="0" ptsTypes="AA">
                                      <p:cBhvr>
                                        <p:cTn id="33" dur="2000" fill="hold"/>
                                        <p:tgtEl>
                                          <p:spTgt spid="14"/>
                                        </p:tgtEl>
                                        <p:attrNameLst>
                                          <p:attrName>ppt_x</p:attrName>
                                          <p:attrName>ppt_y</p:attrName>
                                        </p:attrNameLst>
                                      </p:cBhvr>
                                      <p:rCtr x="0" y="-10255"/>
                                    </p:animMotion>
                                  </p:childTnLst>
                                </p:cTn>
                              </p:par>
                              <p:par>
                                <p:cTn id="34" presetID="42" presetClass="entr" presetSubtype="0" fill="hold" nodeType="withEffect">
                                  <p:stCondLst>
                                    <p:cond delay="1000"/>
                                  </p:stCondLst>
                                  <p:childTnLst>
                                    <p:set>
                                      <p:cBhvr>
                                        <p:cTn id="35" dur="1" fill="hold">
                                          <p:stCondLst>
                                            <p:cond delay="0"/>
                                          </p:stCondLst>
                                        </p:cTn>
                                        <p:tgtEl>
                                          <p:spTgt spid="19">
                                            <p:txEl>
                                              <p:pRg st="6" end="6"/>
                                            </p:txEl>
                                          </p:spTgt>
                                        </p:tgtEl>
                                        <p:attrNameLst>
                                          <p:attrName>style.visibility</p:attrName>
                                        </p:attrNameLst>
                                      </p:cBhvr>
                                      <p:to>
                                        <p:strVal val="visible"/>
                                      </p:to>
                                    </p:set>
                                    <p:animEffect transition="in" filter="fade">
                                      <p:cBhvr>
                                        <p:cTn id="36" dur="1000"/>
                                        <p:tgtEl>
                                          <p:spTgt spid="19">
                                            <p:txEl>
                                              <p:pRg st="6" end="6"/>
                                            </p:txEl>
                                          </p:spTgt>
                                        </p:tgtEl>
                                      </p:cBhvr>
                                    </p:animEffect>
                                    <p:anim calcmode="lin" valueType="num">
                                      <p:cBhvr>
                                        <p:cTn id="37" dur="1000" fill="hold"/>
                                        <p:tgtEl>
                                          <p:spTgt spid="19">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19">
                                            <p:txEl>
                                              <p:pRg st="6" end="6"/>
                                            </p:txEl>
                                          </p:spTgt>
                                        </p:tgtEl>
                                        <p:attrNameLst>
                                          <p:attrName>ppt_y</p:attrName>
                                        </p:attrNameLst>
                                      </p:cBhvr>
                                      <p:tavLst>
                                        <p:tav tm="0">
                                          <p:val>
                                            <p:strVal val="#ppt_y+.1"/>
                                          </p:val>
                                        </p:tav>
                                        <p:tav tm="100000">
                                          <p:val>
                                            <p:strVal val="#ppt_y"/>
                                          </p:val>
                                        </p:tav>
                                      </p:tavLst>
                                    </p:anim>
                                  </p:childTnLst>
                                </p:cTn>
                              </p:par>
                            </p:childTnLst>
                          </p:cTn>
                        </p:par>
                        <p:par>
                          <p:cTn id="39" fill="hold">
                            <p:stCondLst>
                              <p:cond delay="65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9">
                                            <p:txEl>
                                              <p:pRg st="8" end="8"/>
                                            </p:txEl>
                                          </p:spTgt>
                                        </p:tgtEl>
                                        <p:attrNameLst>
                                          <p:attrName>style.visibility</p:attrName>
                                        </p:attrNameLst>
                                      </p:cBhvr>
                                      <p:to>
                                        <p:strVal val="visible"/>
                                      </p:to>
                                    </p:set>
                                    <p:animEffect transition="in" filter="fade">
                                      <p:cBhvr>
                                        <p:cTn id="47" dur="1000"/>
                                        <p:tgtEl>
                                          <p:spTgt spid="19">
                                            <p:txEl>
                                              <p:pRg st="8" end="8"/>
                                            </p:txEl>
                                          </p:spTgt>
                                        </p:tgtEl>
                                      </p:cBhvr>
                                    </p:animEffect>
                                    <p:anim calcmode="lin" valueType="num">
                                      <p:cBhvr>
                                        <p:cTn id="48" dur="1000" fill="hold"/>
                                        <p:tgtEl>
                                          <p:spTgt spid="19">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1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520" y="2035877"/>
            <a:ext cx="8601277" cy="3635660"/>
          </a:xfrm>
          <a:prstGeom prst="rect">
            <a:avLst/>
          </a:prstGeom>
          <a:ln>
            <a:noFill/>
          </a:ln>
          <a:effectLst>
            <a:outerShdw blurRad="292100" dist="139700" dir="2700000" algn="tl" rotWithShape="0">
              <a:srgbClr val="333333">
                <a:alpha val="65000"/>
              </a:srgbClr>
            </a:outerShdw>
          </a:effectLst>
        </p:spPr>
      </p:pic>
      <p:sp>
        <p:nvSpPr>
          <p:cNvPr id="3" name="ZoneTexte 3"/>
          <p:cNvSpPr txBox="1"/>
          <p:nvPr/>
        </p:nvSpPr>
        <p:spPr>
          <a:xfrm>
            <a:off x="251519" y="692696"/>
            <a:ext cx="8601277"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Machine : rotate / position changes</a:t>
            </a:r>
            <a:endParaRPr lang="en-US" sz="2400" b="1" dirty="0"/>
          </a:p>
        </p:txBody>
      </p:sp>
      <p:sp>
        <p:nvSpPr>
          <p:cNvPr id="4" name="Rectangle 3"/>
          <p:cNvSpPr/>
          <p:nvPr/>
        </p:nvSpPr>
        <p:spPr>
          <a:xfrm>
            <a:off x="107504" y="1985313"/>
            <a:ext cx="5544615"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400009" y="708994"/>
            <a:ext cx="432048" cy="394803"/>
          </a:xfrm>
          <a:prstGeom prst="rect">
            <a:avLst/>
          </a:prstGeom>
          <a:effectLst>
            <a:outerShdw blurRad="50800" dist="38100" dir="2700000" algn="tl" rotWithShape="0">
              <a:prstClr val="black">
                <a:alpha val="40000"/>
              </a:prstClr>
            </a:outerShdw>
          </a:effectLst>
        </p:spPr>
      </p:pic>
      <p:sp>
        <p:nvSpPr>
          <p:cNvPr id="8"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management : rotating tires</a:t>
            </a:r>
            <a:endParaRPr lang="en-US" b="1" dirty="0">
              <a:solidFill>
                <a:schemeClr val="bg1"/>
              </a:solidFill>
            </a:endParaRPr>
          </a:p>
        </p:txBody>
      </p:sp>
      <p:sp>
        <p:nvSpPr>
          <p:cNvPr id="10" name="Up Arrow Callout 8"/>
          <p:cNvSpPr/>
          <p:nvPr/>
        </p:nvSpPr>
        <p:spPr>
          <a:xfrm>
            <a:off x="842323" y="2927422"/>
            <a:ext cx="1120787" cy="860282"/>
          </a:xfrm>
          <a:prstGeom prst="upArrowCallout">
            <a:avLst>
              <a:gd name="adj1" fmla="val 16089"/>
              <a:gd name="adj2" fmla="val 17760"/>
              <a:gd name="adj3" fmla="val 19430"/>
              <a:gd name="adj4" fmla="val 64977"/>
            </a:avLst>
          </a:prstGeom>
          <a:solidFill>
            <a:srgbClr val="FFFF99"/>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Changes positions</a:t>
            </a:r>
            <a:endParaRPr lang="en-US" sz="1400" b="1" dirty="0">
              <a:solidFill>
                <a:schemeClr val="tx1"/>
              </a:solidFill>
            </a:endParaRPr>
          </a:p>
        </p:txBody>
      </p:sp>
    </p:spTree>
    <p:extLst>
      <p:ext uri="{BB962C8B-B14F-4D97-AF65-F5344CB8AC3E}">
        <p14:creationId xmlns:p14="http://schemas.microsoft.com/office/powerpoint/2010/main" val="10976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83" y="576403"/>
            <a:ext cx="8772234" cy="5730534"/>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85883" y="692696"/>
            <a:ext cx="3017965" cy="576064"/>
          </a:xfrm>
          <a:prstGeom prst="rect">
            <a:avLst/>
          </a:prstGeom>
          <a:noFill/>
          <a:ln w="571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2"/>
          <p:cNvSpPr txBox="1"/>
          <p:nvPr/>
        </p:nvSpPr>
        <p:spPr>
          <a:xfrm>
            <a:off x="107504" y="44624"/>
            <a:ext cx="3672408" cy="369332"/>
          </a:xfrm>
          <a:prstGeom prst="rect">
            <a:avLst/>
          </a:prstGeom>
          <a:noFill/>
        </p:spPr>
        <p:txBody>
          <a:bodyPr wrap="square" rtlCol="0">
            <a:spAutoFit/>
          </a:bodyPr>
          <a:lstStyle/>
          <a:p>
            <a:r>
              <a:rPr lang="en-US" b="1" dirty="0" smtClean="0">
                <a:solidFill>
                  <a:schemeClr val="bg1"/>
                </a:solidFill>
              </a:rPr>
              <a:t>Program start  : The 1</a:t>
            </a:r>
            <a:r>
              <a:rPr lang="en-US" b="1" baseline="30000" dirty="0" smtClean="0">
                <a:solidFill>
                  <a:schemeClr val="bg1"/>
                </a:solidFill>
              </a:rPr>
              <a:t>st</a:t>
            </a:r>
            <a:r>
              <a:rPr lang="en-US" b="1" dirty="0" smtClean="0">
                <a:solidFill>
                  <a:schemeClr val="bg1"/>
                </a:solidFill>
              </a:rPr>
              <a:t> page</a:t>
            </a:r>
            <a:endParaRPr lang="en-US" b="1" dirty="0">
              <a:solidFill>
                <a:schemeClr val="bg1"/>
              </a:solidFill>
            </a:endParaRPr>
          </a:p>
        </p:txBody>
      </p:sp>
    </p:spTree>
    <p:extLst>
      <p:ext uri="{BB962C8B-B14F-4D97-AF65-F5344CB8AC3E}">
        <p14:creationId xmlns:p14="http://schemas.microsoft.com/office/powerpoint/2010/main" val="269620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p:cNvSpPr txBox="1"/>
          <p:nvPr/>
        </p:nvSpPr>
        <p:spPr>
          <a:xfrm>
            <a:off x="135634" y="692696"/>
            <a:ext cx="887273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return to inventory</a:t>
            </a:r>
            <a:endParaRPr lang="en-US" sz="2400" b="1" dirty="0"/>
          </a:p>
        </p:txBody>
      </p:sp>
      <p:sp>
        <p:nvSpPr>
          <p:cNvPr id="4" name="TextBox 3"/>
          <p:cNvSpPr txBox="1"/>
          <p:nvPr/>
        </p:nvSpPr>
        <p:spPr>
          <a:xfrm>
            <a:off x="135634" y="5373216"/>
            <a:ext cx="8872732" cy="58477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r>
              <a:rPr lang="en-US" sz="1600" b="1" dirty="0" smtClean="0"/>
              <a:t>A tire sent to repair (or retreat, etc..) must return to the inventory before it can be remounted on a machine. Click on “return”.</a:t>
            </a:r>
            <a:endParaRPr lang="en-US" sz="1600" b="1" dirty="0"/>
          </a:p>
        </p:txBody>
      </p:sp>
      <p:pic>
        <p:nvPicPr>
          <p:cNvPr id="5" name="Picture 4"/>
          <p:cNvPicPr>
            <a:picLocks noChangeAspect="1"/>
          </p:cNvPicPr>
          <p:nvPr/>
        </p:nvPicPr>
        <p:blipFill>
          <a:blip r:embed="rId3"/>
          <a:stretch>
            <a:fillRect/>
          </a:stretch>
        </p:blipFill>
        <p:spPr>
          <a:xfrm>
            <a:off x="116217" y="1340768"/>
            <a:ext cx="8892150" cy="3600400"/>
          </a:xfrm>
          <a:prstGeom prst="rect">
            <a:avLst/>
          </a:prstGeom>
        </p:spPr>
      </p:pic>
      <p:sp>
        <p:nvSpPr>
          <p:cNvPr id="6" name="Oval 5"/>
          <p:cNvSpPr/>
          <p:nvPr/>
        </p:nvSpPr>
        <p:spPr>
          <a:xfrm>
            <a:off x="5508104" y="4213175"/>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251520" y="726126"/>
            <a:ext cx="432048" cy="394803"/>
          </a:xfrm>
          <a:prstGeom prst="rect">
            <a:avLst/>
          </a:prstGeom>
          <a:effectLst>
            <a:outerShdw blurRad="50800" dist="38100" dir="2700000" algn="tl" rotWithShape="0">
              <a:prstClr val="black">
                <a:alpha val="40000"/>
              </a:prstClr>
            </a:outerShdw>
          </a:effectLst>
        </p:spPr>
      </p:pic>
      <p:sp>
        <p:nvSpPr>
          <p:cNvPr id="8"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management : rotating tires</a:t>
            </a:r>
            <a:endParaRPr lang="en-US" b="1" dirty="0">
              <a:solidFill>
                <a:schemeClr val="bg1"/>
              </a:solidFill>
            </a:endParaRPr>
          </a:p>
        </p:txBody>
      </p:sp>
    </p:spTree>
    <p:extLst>
      <p:ext uri="{BB962C8B-B14F-4D97-AF65-F5344CB8AC3E}">
        <p14:creationId xmlns:p14="http://schemas.microsoft.com/office/powerpoint/2010/main" val="244714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2" y="1562770"/>
            <a:ext cx="8585196" cy="373246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279402" y="5445224"/>
            <a:ext cx="8585196" cy="58477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r>
              <a:rPr lang="en-US" sz="1600" b="1" dirty="0" smtClean="0"/>
              <a:t>Additional information can be filled to complete historic data : </a:t>
            </a:r>
          </a:p>
          <a:p>
            <a:r>
              <a:rPr lang="en-US" sz="1600" b="1" dirty="0" smtClean="0"/>
              <a:t>Date of the return / cost / comments.</a:t>
            </a:r>
            <a:endParaRPr lang="en-US" sz="1600" b="1" dirty="0"/>
          </a:p>
        </p:txBody>
      </p:sp>
      <p:sp>
        <p:nvSpPr>
          <p:cNvPr id="4" name="Rectangle 3"/>
          <p:cNvSpPr/>
          <p:nvPr/>
        </p:nvSpPr>
        <p:spPr>
          <a:xfrm>
            <a:off x="4932040" y="1412776"/>
            <a:ext cx="407632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3"/>
          <p:cNvSpPr txBox="1"/>
          <p:nvPr/>
        </p:nvSpPr>
        <p:spPr>
          <a:xfrm>
            <a:off x="135634" y="692696"/>
            <a:ext cx="887273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return to inventory </a:t>
            </a:r>
            <a:endParaRPr lang="en-US" sz="2400" b="1" dirty="0"/>
          </a:p>
        </p:txBody>
      </p:sp>
      <p:pic>
        <p:nvPicPr>
          <p:cNvPr id="6" name="Picture 5"/>
          <p:cNvPicPr>
            <a:picLocks noChangeAspect="1"/>
          </p:cNvPicPr>
          <p:nvPr/>
        </p:nvPicPr>
        <p:blipFill>
          <a:blip r:embed="rId4"/>
          <a:stretch>
            <a:fillRect/>
          </a:stretch>
        </p:blipFill>
        <p:spPr>
          <a:xfrm>
            <a:off x="251520" y="726126"/>
            <a:ext cx="432048" cy="394803"/>
          </a:xfrm>
          <a:prstGeom prst="rect">
            <a:avLst/>
          </a:prstGeom>
          <a:effectLst>
            <a:outerShdw blurRad="50800" dist="38100" dir="2700000" algn="tl" rotWithShape="0">
              <a:prstClr val="black">
                <a:alpha val="40000"/>
              </a:prstClr>
            </a:outerShdw>
          </a:effectLst>
        </p:spPr>
      </p:pic>
      <p:sp>
        <p:nvSpPr>
          <p:cNvPr id="7"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Returns</a:t>
            </a:r>
            <a:endParaRPr lang="en-US" b="1" dirty="0">
              <a:solidFill>
                <a:schemeClr val="bg1"/>
              </a:solidFill>
            </a:endParaRPr>
          </a:p>
        </p:txBody>
      </p:sp>
    </p:spTree>
    <p:extLst>
      <p:ext uri="{BB962C8B-B14F-4D97-AF65-F5344CB8AC3E}">
        <p14:creationId xmlns:p14="http://schemas.microsoft.com/office/powerpoint/2010/main" val="12479029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135634" y="692696"/>
            <a:ext cx="887273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return to inventory </a:t>
            </a:r>
            <a:endParaRPr lang="en-US" sz="2400" b="1" dirty="0"/>
          </a:p>
        </p:txBody>
      </p:sp>
      <p:pic>
        <p:nvPicPr>
          <p:cNvPr id="3" name="Picture 2"/>
          <p:cNvPicPr>
            <a:picLocks noChangeAspect="1"/>
          </p:cNvPicPr>
          <p:nvPr/>
        </p:nvPicPr>
        <p:blipFill>
          <a:blip r:embed="rId3"/>
          <a:stretch>
            <a:fillRect/>
          </a:stretch>
        </p:blipFill>
        <p:spPr>
          <a:xfrm>
            <a:off x="135634" y="1844824"/>
            <a:ext cx="8839490" cy="3024336"/>
          </a:xfrm>
          <a:prstGeom prst="rect">
            <a:avLst/>
          </a:prstGeom>
          <a:ln w="6350">
            <a:solidFill>
              <a:schemeClr val="tx1"/>
            </a:solidFill>
          </a:ln>
        </p:spPr>
      </p:pic>
      <p:pic>
        <p:nvPicPr>
          <p:cNvPr id="7" name="Picture 6"/>
          <p:cNvPicPr>
            <a:picLocks noChangeAspect="1"/>
          </p:cNvPicPr>
          <p:nvPr/>
        </p:nvPicPr>
        <p:blipFill>
          <a:blip r:embed="rId4"/>
          <a:stretch>
            <a:fillRect/>
          </a:stretch>
        </p:blipFill>
        <p:spPr>
          <a:xfrm>
            <a:off x="251520" y="726126"/>
            <a:ext cx="432048" cy="394803"/>
          </a:xfrm>
          <a:prstGeom prst="rect">
            <a:avLst/>
          </a:prstGeom>
          <a:effectLst>
            <a:outerShdw blurRad="50800" dist="38100" dir="2700000" algn="tl" rotWithShape="0">
              <a:prstClr val="black">
                <a:alpha val="40000"/>
              </a:prstClr>
            </a:outerShdw>
          </a:effectLst>
        </p:spPr>
      </p:pic>
      <p:sp>
        <p:nvSpPr>
          <p:cNvPr id="5" name="Up Arrow Callout 4"/>
          <p:cNvSpPr/>
          <p:nvPr/>
        </p:nvSpPr>
        <p:spPr>
          <a:xfrm>
            <a:off x="467544" y="3140968"/>
            <a:ext cx="2023368" cy="1008112"/>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The tire is back to the inventory</a:t>
            </a:r>
            <a:endParaRPr lang="en-US" sz="1400" b="1" dirty="0">
              <a:solidFill>
                <a:schemeClr val="tx1"/>
              </a:solidFill>
            </a:endParaRPr>
          </a:p>
        </p:txBody>
      </p:sp>
      <p:sp>
        <p:nvSpPr>
          <p:cNvPr id="6"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Returns</a:t>
            </a:r>
            <a:endParaRPr lang="en-US" b="1" dirty="0">
              <a:solidFill>
                <a:schemeClr val="bg1"/>
              </a:solidFill>
            </a:endParaRPr>
          </a:p>
        </p:txBody>
      </p:sp>
    </p:spTree>
    <p:extLst>
      <p:ext uri="{BB962C8B-B14F-4D97-AF65-F5344CB8AC3E}">
        <p14:creationId xmlns:p14="http://schemas.microsoft.com/office/powerpoint/2010/main" val="180193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p:cNvSpPr txBox="1"/>
          <p:nvPr/>
        </p:nvSpPr>
        <p:spPr>
          <a:xfrm>
            <a:off x="135634" y="692696"/>
            <a:ext cx="887273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return to inventory </a:t>
            </a:r>
            <a:endParaRPr lang="en-US" sz="2400" b="1" dirty="0"/>
          </a:p>
        </p:txBody>
      </p:sp>
      <p:sp>
        <p:nvSpPr>
          <p:cNvPr id="4"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Returns</a:t>
            </a:r>
            <a:endParaRPr lang="en-US" b="1" dirty="0">
              <a:solidFill>
                <a:schemeClr val="bg1"/>
              </a:solidFill>
            </a:endParaRPr>
          </a:p>
        </p:txBody>
      </p:sp>
      <p:pic>
        <p:nvPicPr>
          <p:cNvPr id="7" name="Picture 11"/>
          <p:cNvPicPr>
            <a:picLocks noChangeAspect="1"/>
          </p:cNvPicPr>
          <p:nvPr/>
        </p:nvPicPr>
        <p:blipFill>
          <a:blip r:embed="rId3"/>
          <a:stretch>
            <a:fillRect/>
          </a:stretch>
        </p:blipFill>
        <p:spPr>
          <a:xfrm>
            <a:off x="107504" y="1418185"/>
            <a:ext cx="8900862" cy="4804695"/>
          </a:xfrm>
          <a:prstGeom prst="rect">
            <a:avLst/>
          </a:prstGeom>
          <a:ln>
            <a:noFill/>
          </a:ln>
          <a:effectLst>
            <a:outerShdw blurRad="292100" dist="139700" dir="2700000" algn="tl" rotWithShape="0">
              <a:srgbClr val="333333">
                <a:alpha val="65000"/>
              </a:srgbClr>
            </a:outerShdw>
          </a:effectLst>
        </p:spPr>
      </p:pic>
      <p:sp>
        <p:nvSpPr>
          <p:cNvPr id="8" name="Virage 7"/>
          <p:cNvSpPr/>
          <p:nvPr/>
        </p:nvSpPr>
        <p:spPr>
          <a:xfrm rot="5400000">
            <a:off x="6644580" y="2573195"/>
            <a:ext cx="457572" cy="468052"/>
          </a:xfrm>
          <a:prstGeom prst="bentArrow">
            <a:avLst/>
          </a:prstGeom>
          <a:solidFill>
            <a:srgbClr val="FF0000"/>
          </a:solidFill>
          <a:ln w="952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Virage 11"/>
          <p:cNvSpPr/>
          <p:nvPr/>
        </p:nvSpPr>
        <p:spPr>
          <a:xfrm flipV="1">
            <a:off x="323528" y="5337500"/>
            <a:ext cx="457572" cy="491548"/>
          </a:xfrm>
          <a:prstGeom prst="bentArrow">
            <a:avLst/>
          </a:prstGeom>
          <a:solidFill>
            <a:srgbClr val="FF0000"/>
          </a:solidFill>
          <a:ln w="952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38" y="2483954"/>
            <a:ext cx="6574902" cy="285354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960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Transfer</a:t>
            </a:r>
            <a:endParaRPr lang="en-US" b="1" dirty="0">
              <a:solidFill>
                <a:schemeClr val="bg1"/>
              </a:solidFill>
            </a:endParaRPr>
          </a:p>
        </p:txBody>
      </p:sp>
      <p:sp>
        <p:nvSpPr>
          <p:cNvPr id="3" name="ZoneTexte 3"/>
          <p:cNvSpPr txBox="1"/>
          <p:nvPr/>
        </p:nvSpPr>
        <p:spPr>
          <a:xfrm>
            <a:off x="135634" y="692696"/>
            <a:ext cx="887273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Transfer : tires</a:t>
            </a:r>
            <a:endParaRPr lang="en-US" sz="2400" b="1" dirty="0"/>
          </a:p>
        </p:txBody>
      </p:sp>
      <p:pic>
        <p:nvPicPr>
          <p:cNvPr id="5" name="Picture 4"/>
          <p:cNvPicPr>
            <a:picLocks noChangeAspect="1"/>
          </p:cNvPicPr>
          <p:nvPr/>
        </p:nvPicPr>
        <p:blipFill>
          <a:blip r:embed="rId3"/>
          <a:stretch>
            <a:fillRect/>
          </a:stretch>
        </p:blipFill>
        <p:spPr>
          <a:xfrm>
            <a:off x="323528" y="743775"/>
            <a:ext cx="400205" cy="35950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stretch>
            <a:fillRect/>
          </a:stretch>
        </p:blipFill>
        <p:spPr>
          <a:xfrm>
            <a:off x="107504" y="1437904"/>
            <a:ext cx="8891070" cy="4799408"/>
          </a:xfrm>
          <a:prstGeom prst="rect">
            <a:avLst/>
          </a:prstGeom>
          <a:ln>
            <a:noFill/>
          </a:ln>
          <a:effectLst>
            <a:outerShdw blurRad="292100" dist="139700" dir="2700000" algn="tl" rotWithShape="0">
              <a:srgbClr val="333333">
                <a:alpha val="65000"/>
              </a:srgbClr>
            </a:outerShdw>
          </a:effectLst>
        </p:spPr>
      </p:pic>
      <p:sp>
        <p:nvSpPr>
          <p:cNvPr id="7" name="Down Arrow Callout 6"/>
          <p:cNvSpPr/>
          <p:nvPr/>
        </p:nvSpPr>
        <p:spPr>
          <a:xfrm>
            <a:off x="1907704" y="1123373"/>
            <a:ext cx="1224136" cy="782796"/>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Original customer</a:t>
            </a:r>
            <a:endParaRPr lang="en-US" sz="1400" b="1" dirty="0">
              <a:solidFill>
                <a:schemeClr val="tx1"/>
              </a:solidFill>
            </a:endParaRPr>
          </a:p>
        </p:txBody>
      </p:sp>
    </p:spTree>
    <p:extLst>
      <p:ext uri="{BB962C8B-B14F-4D97-AF65-F5344CB8AC3E}">
        <p14:creationId xmlns:p14="http://schemas.microsoft.com/office/powerpoint/2010/main" val="285644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Transfer</a:t>
            </a:r>
            <a:endParaRPr lang="en-US" b="1" dirty="0">
              <a:solidFill>
                <a:schemeClr val="bg1"/>
              </a:solidFill>
            </a:endParaRPr>
          </a:p>
        </p:txBody>
      </p:sp>
      <p:sp>
        <p:nvSpPr>
          <p:cNvPr id="3" name="ZoneTexte 3"/>
          <p:cNvSpPr txBox="1"/>
          <p:nvPr/>
        </p:nvSpPr>
        <p:spPr>
          <a:xfrm>
            <a:off x="135634" y="692696"/>
            <a:ext cx="887273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Transfer : tires</a:t>
            </a:r>
            <a:endParaRPr lang="en-US" sz="2400" b="1" dirty="0"/>
          </a:p>
        </p:txBody>
      </p:sp>
      <p:pic>
        <p:nvPicPr>
          <p:cNvPr id="5" name="Picture 4"/>
          <p:cNvPicPr>
            <a:picLocks noChangeAspect="1"/>
          </p:cNvPicPr>
          <p:nvPr/>
        </p:nvPicPr>
        <p:blipFill>
          <a:blip r:embed="rId3"/>
          <a:stretch>
            <a:fillRect/>
          </a:stretch>
        </p:blipFill>
        <p:spPr>
          <a:xfrm>
            <a:off x="323528" y="743775"/>
            <a:ext cx="400205" cy="35950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135635" y="1375795"/>
            <a:ext cx="8872732" cy="4789510"/>
          </a:xfrm>
          <a:prstGeom prst="rect">
            <a:avLst/>
          </a:prstGeom>
          <a:ln>
            <a:noFill/>
          </a:ln>
          <a:effectLst>
            <a:outerShdw blurRad="292100" dist="139700" dir="2700000" algn="tl" rotWithShape="0">
              <a:srgbClr val="333333">
                <a:alpha val="65000"/>
              </a:srgbClr>
            </a:outerShdw>
          </a:effectLst>
        </p:spPr>
      </p:pic>
      <p:sp>
        <p:nvSpPr>
          <p:cNvPr id="7" name="Down Arrow Callout 6"/>
          <p:cNvSpPr/>
          <p:nvPr/>
        </p:nvSpPr>
        <p:spPr>
          <a:xfrm>
            <a:off x="1907704" y="1123373"/>
            <a:ext cx="1224136" cy="782796"/>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Current account</a:t>
            </a:r>
            <a:endParaRPr lang="en-US" sz="1400" b="1" dirty="0">
              <a:solidFill>
                <a:schemeClr val="tx1"/>
              </a:solidFill>
            </a:endParaRPr>
          </a:p>
        </p:txBody>
      </p:sp>
      <p:sp>
        <p:nvSpPr>
          <p:cNvPr id="8" name="Up Arrow Callout 7"/>
          <p:cNvSpPr/>
          <p:nvPr/>
        </p:nvSpPr>
        <p:spPr>
          <a:xfrm>
            <a:off x="6156176" y="2852936"/>
            <a:ext cx="1584176" cy="1008112"/>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Select the final account </a:t>
            </a:r>
            <a:endParaRPr lang="en-US" sz="1400" b="1" dirty="0">
              <a:solidFill>
                <a:schemeClr val="tx1"/>
              </a:solidFill>
            </a:endParaRPr>
          </a:p>
        </p:txBody>
      </p:sp>
      <p:sp>
        <p:nvSpPr>
          <p:cNvPr id="9" name="Down Arrow Callout 8"/>
          <p:cNvSpPr/>
          <p:nvPr/>
        </p:nvSpPr>
        <p:spPr>
          <a:xfrm>
            <a:off x="7596336" y="1303790"/>
            <a:ext cx="1224136" cy="782796"/>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Transfer date</a:t>
            </a:r>
            <a:endParaRPr lang="en-US" sz="1400" b="1" dirty="0">
              <a:solidFill>
                <a:schemeClr val="tx1"/>
              </a:solidFill>
            </a:endParaRPr>
          </a:p>
        </p:txBody>
      </p:sp>
      <p:cxnSp>
        <p:nvCxnSpPr>
          <p:cNvPr id="10" name="Straight Arrow Connector 9"/>
          <p:cNvCxnSpPr/>
          <p:nvPr/>
        </p:nvCxnSpPr>
        <p:spPr>
          <a:xfrm flipH="1" flipV="1">
            <a:off x="1188720" y="3063240"/>
            <a:ext cx="574968" cy="572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Down Arrow Callout 10"/>
          <p:cNvSpPr/>
          <p:nvPr/>
        </p:nvSpPr>
        <p:spPr>
          <a:xfrm>
            <a:off x="5754216" y="4437112"/>
            <a:ext cx="1224136" cy="1157538"/>
          </a:xfrm>
          <a:prstGeom prst="downArrowCallout">
            <a:avLst>
              <a:gd name="adj1" fmla="val 25000"/>
              <a:gd name="adj2" fmla="val 20611"/>
              <a:gd name="adj3" fmla="val 19514"/>
              <a:gd name="adj4" fmla="val 64977"/>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Click “transfer now”</a:t>
            </a:r>
            <a:endParaRPr lang="en-US" sz="1400" b="1" dirty="0">
              <a:solidFill>
                <a:schemeClr val="tx1"/>
              </a:solidFill>
            </a:endParaRPr>
          </a:p>
        </p:txBody>
      </p:sp>
      <p:sp>
        <p:nvSpPr>
          <p:cNvPr id="12" name="Left Arrow Callout 11"/>
          <p:cNvSpPr/>
          <p:nvPr/>
        </p:nvSpPr>
        <p:spPr>
          <a:xfrm>
            <a:off x="1860563" y="2589468"/>
            <a:ext cx="1620181" cy="947544"/>
          </a:xfrm>
          <a:prstGeom prst="leftArrowCallout">
            <a:avLst>
              <a:gd name="adj1" fmla="val 25000"/>
              <a:gd name="adj2" fmla="val 25000"/>
              <a:gd name="adj3" fmla="val 25000"/>
              <a:gd name="adj4" fmla="val 79087"/>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Select the tire(s) you will transfer</a:t>
            </a:r>
            <a:endParaRPr lang="en-US" sz="1400" b="1" dirty="0">
              <a:solidFill>
                <a:schemeClr val="tx1"/>
              </a:solidFill>
            </a:endParaRPr>
          </a:p>
        </p:txBody>
      </p:sp>
      <p:pic>
        <p:nvPicPr>
          <p:cNvPr id="15" name="Picture 14"/>
          <p:cNvPicPr>
            <a:picLocks noChangeAspect="1"/>
          </p:cNvPicPr>
          <p:nvPr/>
        </p:nvPicPr>
        <p:blipFill>
          <a:blip r:embed="rId5"/>
          <a:stretch>
            <a:fillRect/>
          </a:stretch>
        </p:blipFill>
        <p:spPr>
          <a:xfrm>
            <a:off x="3268893" y="2857760"/>
            <a:ext cx="2543175" cy="1743075"/>
          </a:xfrm>
          <a:prstGeom prst="rect">
            <a:avLst/>
          </a:prstGeom>
        </p:spPr>
      </p:pic>
      <p:sp>
        <p:nvSpPr>
          <p:cNvPr id="16" name="Up Arrow Callout 15"/>
          <p:cNvSpPr/>
          <p:nvPr/>
        </p:nvSpPr>
        <p:spPr>
          <a:xfrm>
            <a:off x="3163887" y="4264841"/>
            <a:ext cx="2047401" cy="1502080"/>
          </a:xfrm>
          <a:prstGeom prst="upArrowCallout">
            <a:avLst>
              <a:gd name="adj1" fmla="val 13163"/>
              <a:gd name="adj2" fmla="val 20772"/>
              <a:gd name="adj3" fmla="val 19082"/>
              <a:gd name="adj4" fmla="val 64977"/>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The tire is transferred to the final account inventory</a:t>
            </a:r>
            <a:endParaRPr lang="en-US" sz="1400" b="1" dirty="0">
              <a:solidFill>
                <a:schemeClr val="tx1"/>
              </a:solidFill>
            </a:endParaRPr>
          </a:p>
        </p:txBody>
      </p:sp>
    </p:spTree>
    <p:extLst>
      <p:ext uri="{BB962C8B-B14F-4D97-AF65-F5344CB8AC3E}">
        <p14:creationId xmlns:p14="http://schemas.microsoft.com/office/powerpoint/2010/main" val="227965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1" grpId="0" animBg="1"/>
      <p:bldP spid="11" grpId="1" animBg="1"/>
      <p:bldP spid="12" grpId="0" animBg="1"/>
      <p:bldP spid="12" grpId="1"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Transfer</a:t>
            </a:r>
            <a:endParaRPr lang="en-US" b="1" dirty="0">
              <a:solidFill>
                <a:schemeClr val="bg1"/>
              </a:solidFill>
            </a:endParaRPr>
          </a:p>
        </p:txBody>
      </p:sp>
      <p:sp>
        <p:nvSpPr>
          <p:cNvPr id="3" name="ZoneTexte 3"/>
          <p:cNvSpPr txBox="1"/>
          <p:nvPr/>
        </p:nvSpPr>
        <p:spPr>
          <a:xfrm>
            <a:off x="135634" y="692696"/>
            <a:ext cx="8872732"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Transfer : vehicles</a:t>
            </a:r>
            <a:endParaRPr lang="en-US" sz="2400" b="1" dirty="0"/>
          </a:p>
        </p:txBody>
      </p:sp>
      <p:pic>
        <p:nvPicPr>
          <p:cNvPr id="5" name="Picture 4"/>
          <p:cNvPicPr>
            <a:picLocks noChangeAspect="1"/>
          </p:cNvPicPr>
          <p:nvPr/>
        </p:nvPicPr>
        <p:blipFill>
          <a:blip r:embed="rId3"/>
          <a:stretch>
            <a:fillRect/>
          </a:stretch>
        </p:blipFill>
        <p:spPr>
          <a:xfrm>
            <a:off x="323528" y="743775"/>
            <a:ext cx="400205" cy="35950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4"/>
          <a:stretch>
            <a:fillRect/>
          </a:stretch>
        </p:blipFill>
        <p:spPr>
          <a:xfrm>
            <a:off x="135633" y="1433101"/>
            <a:ext cx="8899965" cy="4804210"/>
          </a:xfrm>
          <a:prstGeom prst="rect">
            <a:avLst/>
          </a:prstGeom>
          <a:ln>
            <a:noFill/>
          </a:ln>
          <a:effectLst>
            <a:outerShdw blurRad="292100" dist="139700" dir="2700000" algn="tl" rotWithShape="0">
              <a:srgbClr val="333333">
                <a:alpha val="65000"/>
              </a:srgbClr>
            </a:outerShdw>
          </a:effectLst>
        </p:spPr>
      </p:pic>
      <p:sp>
        <p:nvSpPr>
          <p:cNvPr id="14" name="Down Arrow Callout 13"/>
          <p:cNvSpPr/>
          <p:nvPr/>
        </p:nvSpPr>
        <p:spPr>
          <a:xfrm>
            <a:off x="1907704" y="1123373"/>
            <a:ext cx="1224136" cy="782796"/>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Current account</a:t>
            </a:r>
            <a:endParaRPr lang="en-US" sz="1400" b="1" dirty="0">
              <a:solidFill>
                <a:schemeClr val="tx1"/>
              </a:solidFill>
            </a:endParaRPr>
          </a:p>
        </p:txBody>
      </p:sp>
      <p:sp>
        <p:nvSpPr>
          <p:cNvPr id="15" name="Up Arrow Callout 14"/>
          <p:cNvSpPr/>
          <p:nvPr/>
        </p:nvSpPr>
        <p:spPr>
          <a:xfrm>
            <a:off x="6156176" y="2852936"/>
            <a:ext cx="1584176" cy="1008112"/>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Select the final account </a:t>
            </a:r>
            <a:endParaRPr lang="en-US" sz="1400" b="1" dirty="0">
              <a:solidFill>
                <a:schemeClr val="tx1"/>
              </a:solidFill>
            </a:endParaRPr>
          </a:p>
        </p:txBody>
      </p:sp>
      <p:sp>
        <p:nvSpPr>
          <p:cNvPr id="16" name="Down Arrow Callout 15"/>
          <p:cNvSpPr/>
          <p:nvPr/>
        </p:nvSpPr>
        <p:spPr>
          <a:xfrm>
            <a:off x="7596336" y="1303790"/>
            <a:ext cx="1224136" cy="782796"/>
          </a:xfrm>
          <a:prstGeom prst="down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Transfer date</a:t>
            </a:r>
            <a:endParaRPr lang="en-US" sz="1400" b="1" dirty="0">
              <a:solidFill>
                <a:schemeClr val="tx1"/>
              </a:solidFill>
            </a:endParaRPr>
          </a:p>
        </p:txBody>
      </p:sp>
      <p:sp>
        <p:nvSpPr>
          <p:cNvPr id="17" name="Left Arrow Callout 16"/>
          <p:cNvSpPr/>
          <p:nvPr/>
        </p:nvSpPr>
        <p:spPr>
          <a:xfrm>
            <a:off x="1860563" y="2589468"/>
            <a:ext cx="1620181" cy="947544"/>
          </a:xfrm>
          <a:prstGeom prst="leftArrowCallout">
            <a:avLst>
              <a:gd name="adj1" fmla="val 25000"/>
              <a:gd name="adj2" fmla="val 25000"/>
              <a:gd name="adj3" fmla="val 25000"/>
              <a:gd name="adj4" fmla="val 79087"/>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Select the vehicle(s) you will transfer</a:t>
            </a:r>
            <a:endParaRPr lang="en-US" sz="1400" b="1" dirty="0">
              <a:solidFill>
                <a:schemeClr val="tx1"/>
              </a:solidFill>
            </a:endParaRPr>
          </a:p>
        </p:txBody>
      </p:sp>
      <p:sp>
        <p:nvSpPr>
          <p:cNvPr id="18" name="Up Arrow Callout 17"/>
          <p:cNvSpPr/>
          <p:nvPr/>
        </p:nvSpPr>
        <p:spPr>
          <a:xfrm>
            <a:off x="3203848" y="2310728"/>
            <a:ext cx="1584549" cy="1158752"/>
          </a:xfrm>
          <a:prstGeom prst="upArrowCallout">
            <a:avLst>
              <a:gd name="adj1" fmla="val 16232"/>
              <a:gd name="adj2" fmla="val 15410"/>
              <a:gd name="adj3" fmla="val 19246"/>
              <a:gd name="adj4" fmla="val 64977"/>
            </a:avLst>
          </a:prstGeom>
          <a:solidFill>
            <a:srgbClr val="FF0000"/>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Transfer with tires and rims ?</a:t>
            </a:r>
            <a:endParaRPr lang="en-US" sz="1400" b="1" dirty="0">
              <a:solidFill>
                <a:schemeClr val="bg1"/>
              </a:solidFill>
            </a:endParaRPr>
          </a:p>
        </p:txBody>
      </p:sp>
    </p:spTree>
    <p:extLst>
      <p:ext uri="{BB962C8B-B14F-4D97-AF65-F5344CB8AC3E}">
        <p14:creationId xmlns:p14="http://schemas.microsoft.com/office/powerpoint/2010/main" val="345381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3286" y="1412776"/>
            <a:ext cx="8457427" cy="4565327"/>
          </a:xfrm>
          <a:prstGeom prst="rect">
            <a:avLst/>
          </a:prstGeom>
          <a:effectLst>
            <a:outerShdw blurRad="50800" dist="38100" dir="2700000" algn="tl" rotWithShape="0">
              <a:prstClr val="black">
                <a:alpha val="40000"/>
              </a:prstClr>
            </a:outerShdw>
          </a:effectLst>
        </p:spPr>
      </p:pic>
      <p:sp>
        <p:nvSpPr>
          <p:cNvPr id="3" name="ZoneTexte 3"/>
          <p:cNvSpPr txBox="1"/>
          <p:nvPr/>
        </p:nvSpPr>
        <p:spPr>
          <a:xfrm>
            <a:off x="343286" y="692696"/>
            <a:ext cx="8457427"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History</a:t>
            </a:r>
            <a:endParaRPr lang="en-US" sz="2400" b="1" dirty="0"/>
          </a:p>
        </p:txBody>
      </p:sp>
      <p:sp>
        <p:nvSpPr>
          <p:cNvPr id="4" name="Rectangle 3"/>
          <p:cNvSpPr/>
          <p:nvPr/>
        </p:nvSpPr>
        <p:spPr>
          <a:xfrm>
            <a:off x="343286" y="2564904"/>
            <a:ext cx="451674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7544" y="5085184"/>
            <a:ext cx="816854" cy="7116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history</a:t>
            </a:r>
            <a:endParaRPr lang="en-US" b="1" dirty="0">
              <a:solidFill>
                <a:schemeClr val="bg1"/>
              </a:solidFill>
            </a:endParaRPr>
          </a:p>
        </p:txBody>
      </p:sp>
    </p:spTree>
    <p:extLst>
      <p:ext uri="{BB962C8B-B14F-4D97-AF65-F5344CB8AC3E}">
        <p14:creationId xmlns:p14="http://schemas.microsoft.com/office/powerpoint/2010/main" val="352116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9456" y="1412776"/>
            <a:ext cx="8325087" cy="4493890"/>
          </a:xfrm>
          <a:prstGeom prst="rect">
            <a:avLst/>
          </a:prstGeom>
          <a:ln>
            <a:noFill/>
          </a:ln>
          <a:effectLst>
            <a:outerShdw blurRad="292100" dist="139700" dir="2700000" algn="tl" rotWithShape="0">
              <a:srgbClr val="333333">
                <a:alpha val="65000"/>
              </a:srgbClr>
            </a:outerShdw>
          </a:effectLst>
        </p:spPr>
      </p:pic>
      <p:sp>
        <p:nvSpPr>
          <p:cNvPr id="3" name="ZoneTexte 3"/>
          <p:cNvSpPr txBox="1"/>
          <p:nvPr/>
        </p:nvSpPr>
        <p:spPr>
          <a:xfrm>
            <a:off x="409456" y="692696"/>
            <a:ext cx="8325087"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History</a:t>
            </a:r>
            <a:endParaRPr lang="en-US" sz="2400" b="1" dirty="0"/>
          </a:p>
        </p:txBody>
      </p:sp>
      <p:sp>
        <p:nvSpPr>
          <p:cNvPr id="4" name="Rectangle 3"/>
          <p:cNvSpPr/>
          <p:nvPr/>
        </p:nvSpPr>
        <p:spPr>
          <a:xfrm>
            <a:off x="3563888" y="2276872"/>
            <a:ext cx="192445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3"/>
          <p:cNvSpPr txBox="1"/>
          <p:nvPr/>
        </p:nvSpPr>
        <p:spPr>
          <a:xfrm>
            <a:off x="343286" y="692696"/>
            <a:ext cx="8457427"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History</a:t>
            </a:r>
            <a:endParaRPr lang="en-US" sz="2400" b="1" dirty="0"/>
          </a:p>
        </p:txBody>
      </p:sp>
      <p:sp>
        <p:nvSpPr>
          <p:cNvPr id="6" name="Down Arrow 5"/>
          <p:cNvSpPr/>
          <p:nvPr/>
        </p:nvSpPr>
        <p:spPr>
          <a:xfrm>
            <a:off x="3779912" y="1727052"/>
            <a:ext cx="504056" cy="288032"/>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history</a:t>
            </a:r>
            <a:endParaRPr lang="en-US" b="1" dirty="0">
              <a:solidFill>
                <a:schemeClr val="bg1"/>
              </a:solidFill>
            </a:endParaRPr>
          </a:p>
        </p:txBody>
      </p:sp>
    </p:spTree>
    <p:extLst>
      <p:ext uri="{BB962C8B-B14F-4D97-AF65-F5344CB8AC3E}">
        <p14:creationId xmlns:p14="http://schemas.microsoft.com/office/powerpoint/2010/main" val="330781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9456" y="1484784"/>
            <a:ext cx="8325087" cy="4493890"/>
          </a:xfrm>
          <a:prstGeom prst="rect">
            <a:avLst/>
          </a:prstGeom>
          <a:ln>
            <a:noFill/>
          </a:ln>
          <a:effectLst>
            <a:outerShdw blurRad="292100" dist="139700" dir="2700000" algn="tl" rotWithShape="0">
              <a:srgbClr val="333333">
                <a:alpha val="65000"/>
              </a:srgbClr>
            </a:outerShdw>
          </a:effectLst>
        </p:spPr>
      </p:pic>
      <p:sp>
        <p:nvSpPr>
          <p:cNvPr id="3" name="Down Arrow 2"/>
          <p:cNvSpPr/>
          <p:nvPr/>
        </p:nvSpPr>
        <p:spPr>
          <a:xfrm>
            <a:off x="4788024" y="1772816"/>
            <a:ext cx="504056" cy="288032"/>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p:cNvSpPr txBox="1"/>
          <p:nvPr/>
        </p:nvSpPr>
        <p:spPr>
          <a:xfrm>
            <a:off x="343286" y="692696"/>
            <a:ext cx="8457427"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History</a:t>
            </a:r>
            <a:endParaRPr lang="en-US" sz="2400" b="1" dirty="0"/>
          </a:p>
        </p:txBody>
      </p:sp>
      <p:sp>
        <p:nvSpPr>
          <p:cNvPr id="5"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history</a:t>
            </a:r>
            <a:endParaRPr lang="en-US" b="1" dirty="0">
              <a:solidFill>
                <a:schemeClr val="bg1"/>
              </a:solidFill>
            </a:endParaRPr>
          </a:p>
        </p:txBody>
      </p:sp>
    </p:spTree>
    <p:extLst>
      <p:ext uri="{BB962C8B-B14F-4D97-AF65-F5344CB8AC3E}">
        <p14:creationId xmlns:p14="http://schemas.microsoft.com/office/powerpoint/2010/main" val="9468175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7504" y="44624"/>
            <a:ext cx="2520280" cy="369332"/>
          </a:xfrm>
          <a:prstGeom prst="rect">
            <a:avLst/>
          </a:prstGeom>
          <a:noFill/>
        </p:spPr>
        <p:txBody>
          <a:bodyPr wrap="square" rtlCol="0">
            <a:spAutoFit/>
          </a:bodyPr>
          <a:lstStyle/>
          <a:p>
            <a:r>
              <a:rPr lang="en-US" b="1" dirty="0" smtClean="0">
                <a:solidFill>
                  <a:schemeClr val="bg1"/>
                </a:solidFill>
              </a:rPr>
              <a:t>Start page</a:t>
            </a:r>
            <a:endParaRPr lang="en-US" b="1" dirty="0">
              <a:solidFill>
                <a:schemeClr val="bg1"/>
              </a:solidFill>
            </a:endParaRP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r="62842" b="66174"/>
          <a:stretch/>
        </p:blipFill>
        <p:spPr>
          <a:xfrm>
            <a:off x="1044869" y="1399838"/>
            <a:ext cx="7101250" cy="1165066"/>
          </a:xfrm>
          <a:prstGeom prst="rect">
            <a:avLst/>
          </a:prstGeom>
          <a:ln>
            <a:noFill/>
          </a:ln>
          <a:effectLst>
            <a:outerShdw blurRad="292100" dist="139700" dir="2700000" algn="tl" rotWithShape="0">
              <a:srgbClr val="333333">
                <a:alpha val="65000"/>
              </a:srgbClr>
            </a:outerShdw>
          </a:effectLst>
        </p:spPr>
      </p:pic>
      <p:sp>
        <p:nvSpPr>
          <p:cNvPr id="6" name="ZoneTexte 5"/>
          <p:cNvSpPr txBox="1"/>
          <p:nvPr/>
        </p:nvSpPr>
        <p:spPr>
          <a:xfrm>
            <a:off x="1044869" y="692696"/>
            <a:ext cx="7101250"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EM Track III - entry</a:t>
            </a:r>
            <a:endParaRPr lang="en-US" sz="2400" b="1" dirty="0"/>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981" y="2786633"/>
            <a:ext cx="695325" cy="638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269" y="3645024"/>
            <a:ext cx="666750" cy="676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204" y="4622980"/>
            <a:ext cx="666816" cy="586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3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582" y="5517232"/>
            <a:ext cx="670437" cy="723646"/>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ZoneTexte 1"/>
          <p:cNvSpPr txBox="1"/>
          <p:nvPr/>
        </p:nvSpPr>
        <p:spPr>
          <a:xfrm>
            <a:off x="2051719" y="2924943"/>
            <a:ext cx="4248473" cy="338554"/>
          </a:xfrm>
          <a:prstGeom prst="rect">
            <a:avLst/>
          </a:prstGeom>
          <a:noFill/>
        </p:spPr>
        <p:txBody>
          <a:bodyPr wrap="square" rtlCol="0">
            <a:spAutoFit/>
          </a:bodyPr>
          <a:lstStyle/>
          <a:p>
            <a:r>
              <a:rPr lang="en-US" sz="1600" b="1" dirty="0" smtClean="0"/>
              <a:t>Customers / users list &amp; data</a:t>
            </a:r>
            <a:endParaRPr lang="en-US" sz="1600" b="1" dirty="0"/>
          </a:p>
        </p:txBody>
      </p:sp>
      <p:sp>
        <p:nvSpPr>
          <p:cNvPr id="23" name="ZoneTexte 22"/>
          <p:cNvSpPr txBox="1"/>
          <p:nvPr/>
        </p:nvSpPr>
        <p:spPr>
          <a:xfrm>
            <a:off x="2027014" y="3798495"/>
            <a:ext cx="3697114" cy="338554"/>
          </a:xfrm>
          <a:prstGeom prst="rect">
            <a:avLst/>
          </a:prstGeom>
          <a:noFill/>
        </p:spPr>
        <p:txBody>
          <a:bodyPr wrap="square" rtlCol="0">
            <a:spAutoFit/>
          </a:bodyPr>
          <a:lstStyle/>
          <a:p>
            <a:r>
              <a:rPr lang="en-US" sz="1600" b="1" dirty="0" smtClean="0"/>
              <a:t>Machines / vehicles management</a:t>
            </a:r>
            <a:endParaRPr lang="en-US" sz="1600" b="1" dirty="0"/>
          </a:p>
        </p:txBody>
      </p:sp>
      <p:sp>
        <p:nvSpPr>
          <p:cNvPr id="26" name="ZoneTexte 25"/>
          <p:cNvSpPr txBox="1"/>
          <p:nvPr/>
        </p:nvSpPr>
        <p:spPr>
          <a:xfrm>
            <a:off x="1979712" y="4719976"/>
            <a:ext cx="3384376" cy="338554"/>
          </a:xfrm>
          <a:prstGeom prst="rect">
            <a:avLst/>
          </a:prstGeom>
          <a:noFill/>
        </p:spPr>
        <p:txBody>
          <a:bodyPr wrap="square" rtlCol="0">
            <a:spAutoFit/>
          </a:bodyPr>
          <a:lstStyle/>
          <a:p>
            <a:r>
              <a:rPr lang="en-US" sz="1600" b="1" dirty="0" smtClean="0"/>
              <a:t>Tires &amp; Rims management</a:t>
            </a:r>
            <a:endParaRPr lang="en-US" sz="1600" b="1" dirty="0"/>
          </a:p>
        </p:txBody>
      </p:sp>
      <p:sp>
        <p:nvSpPr>
          <p:cNvPr id="27" name="ZoneTexte 26"/>
          <p:cNvSpPr txBox="1"/>
          <p:nvPr/>
        </p:nvSpPr>
        <p:spPr>
          <a:xfrm>
            <a:off x="2027014" y="5694389"/>
            <a:ext cx="6119105" cy="584775"/>
          </a:xfrm>
          <a:prstGeom prst="rect">
            <a:avLst/>
          </a:prstGeom>
          <a:noFill/>
        </p:spPr>
        <p:txBody>
          <a:bodyPr wrap="square" rtlCol="0">
            <a:spAutoFit/>
          </a:bodyPr>
          <a:lstStyle/>
          <a:p>
            <a:r>
              <a:rPr lang="en-US" sz="1600" b="1" dirty="0" smtClean="0"/>
              <a:t>Tires follow-up : Mountings / </a:t>
            </a:r>
            <a:r>
              <a:rPr lang="en-US" sz="1600" b="1" dirty="0" err="1" smtClean="0"/>
              <a:t>dismountings</a:t>
            </a:r>
            <a:r>
              <a:rPr lang="en-US" sz="1600" b="1" dirty="0" smtClean="0"/>
              <a:t>, inspections / measurements, inflation pressure, etc…</a:t>
            </a:r>
            <a:endParaRPr lang="en-US" sz="1600" b="1" dirty="0"/>
          </a:p>
        </p:txBody>
      </p:sp>
    </p:spTree>
    <p:extLst>
      <p:ext uri="{BB962C8B-B14F-4D97-AF65-F5344CB8AC3E}">
        <p14:creationId xmlns:p14="http://schemas.microsoft.com/office/powerpoint/2010/main" val="3834047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343286" y="692696"/>
            <a:ext cx="8457427"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Tire History</a:t>
            </a:r>
            <a:endParaRPr lang="en-US" sz="2400" b="1" dirty="0"/>
          </a:p>
        </p:txBody>
      </p:sp>
      <p:pic>
        <p:nvPicPr>
          <p:cNvPr id="4" name="Picture 3"/>
          <p:cNvPicPr>
            <a:picLocks noChangeAspect="1"/>
          </p:cNvPicPr>
          <p:nvPr/>
        </p:nvPicPr>
        <p:blipFill>
          <a:blip r:embed="rId3"/>
          <a:stretch>
            <a:fillRect/>
          </a:stretch>
        </p:blipFill>
        <p:spPr>
          <a:xfrm>
            <a:off x="343286" y="1556792"/>
            <a:ext cx="8475521" cy="4575095"/>
          </a:xfrm>
          <a:prstGeom prst="rect">
            <a:avLst/>
          </a:prstGeom>
          <a:ln>
            <a:noFill/>
          </a:ln>
          <a:effectLst>
            <a:outerShdw blurRad="292100" dist="139700" dir="2700000" algn="tl" rotWithShape="0">
              <a:srgbClr val="333333">
                <a:alpha val="65000"/>
              </a:srgbClr>
            </a:outerShdw>
          </a:effectLst>
        </p:spPr>
      </p:pic>
      <p:sp>
        <p:nvSpPr>
          <p:cNvPr id="5" name="Down Arrow 4"/>
          <p:cNvSpPr/>
          <p:nvPr/>
        </p:nvSpPr>
        <p:spPr>
          <a:xfrm>
            <a:off x="5868144" y="1844824"/>
            <a:ext cx="504056" cy="288032"/>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Tires history</a:t>
            </a:r>
            <a:endParaRPr lang="en-US" b="1" dirty="0">
              <a:solidFill>
                <a:schemeClr val="bg1"/>
              </a:solidFill>
            </a:endParaRPr>
          </a:p>
        </p:txBody>
      </p:sp>
    </p:spTree>
    <p:extLst>
      <p:ext uri="{BB962C8B-B14F-4D97-AF65-F5344CB8AC3E}">
        <p14:creationId xmlns:p14="http://schemas.microsoft.com/office/powerpoint/2010/main" val="41287271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9144000" cy="6381328"/>
          </a:xfrm>
          <a:prstGeom prst="rect">
            <a:avLst/>
          </a:prstGeom>
        </p:spPr>
      </p:pic>
      <p:sp>
        <p:nvSpPr>
          <p:cNvPr id="3" name="Rectangle 2"/>
          <p:cNvSpPr/>
          <p:nvPr/>
        </p:nvSpPr>
        <p:spPr>
          <a:xfrm>
            <a:off x="611560" y="2651673"/>
            <a:ext cx="7920880" cy="923330"/>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smtClean="0">
                <a:ln w="0"/>
                <a:solidFill>
                  <a:schemeClr val="bg1">
                    <a:lumMod val="95000"/>
                  </a:schemeClr>
                </a:solidFill>
                <a:effectLst>
                  <a:outerShdw blurRad="38100" dist="19050" dir="2700000" algn="tl" rotWithShape="0">
                    <a:schemeClr val="dk1">
                      <a:alpha val="40000"/>
                    </a:schemeClr>
                  </a:outerShdw>
                </a:effectLst>
                <a:latin typeface="Arial Black" panose="020B0A04020102020204" pitchFamily="34" charset="0"/>
              </a:rPr>
              <a:t>4.Reports</a:t>
            </a:r>
            <a:endParaRPr lang="en-US" sz="5400" dirty="0">
              <a:ln w="0"/>
              <a:solidFill>
                <a:schemeClr val="bg1">
                  <a:lumMod val="95000"/>
                </a:schemeClr>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4" name="Picture 3"/>
          <p:cNvPicPr>
            <a:picLocks noChangeAspect="1"/>
          </p:cNvPicPr>
          <p:nvPr/>
        </p:nvPicPr>
        <p:blipFill>
          <a:blip r:embed="rId4"/>
          <a:stretch>
            <a:fillRect/>
          </a:stretch>
        </p:blipFill>
        <p:spPr>
          <a:xfrm>
            <a:off x="1976437" y="4377002"/>
            <a:ext cx="5191125" cy="742950"/>
          </a:xfrm>
          <a:prstGeom prst="rect">
            <a:avLst/>
          </a:prstGeom>
          <a:ln>
            <a:solidFill>
              <a:schemeClr val="bg1">
                <a:lumMod val="50000"/>
              </a:schemeClr>
            </a:solidFill>
          </a:ln>
        </p:spPr>
      </p:pic>
      <p:sp>
        <p:nvSpPr>
          <p:cNvPr id="5" name="Rectangle 4"/>
          <p:cNvSpPr/>
          <p:nvPr/>
        </p:nvSpPr>
        <p:spPr>
          <a:xfrm>
            <a:off x="5547360" y="4581128"/>
            <a:ext cx="540084" cy="5323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a:t>
            </a:r>
            <a:endParaRPr lang="en-US" b="1" dirty="0">
              <a:solidFill>
                <a:schemeClr val="bg1"/>
              </a:solidFill>
            </a:endParaRPr>
          </a:p>
        </p:txBody>
      </p:sp>
    </p:spTree>
    <p:extLst>
      <p:ext uri="{BB962C8B-B14F-4D97-AF65-F5344CB8AC3E}">
        <p14:creationId xmlns:p14="http://schemas.microsoft.com/office/powerpoint/2010/main" val="35991238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6660" y="764704"/>
            <a:ext cx="8770680"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main page</a:t>
            </a:r>
            <a:endParaRPr lang="en-US" sz="2400" b="1" dirty="0"/>
          </a:p>
        </p:txBody>
      </p:sp>
      <p:pic>
        <p:nvPicPr>
          <p:cNvPr id="3" name="Picture 2"/>
          <p:cNvPicPr>
            <a:picLocks noChangeAspect="1"/>
          </p:cNvPicPr>
          <p:nvPr/>
        </p:nvPicPr>
        <p:blipFill>
          <a:blip r:embed="rId3"/>
          <a:stretch>
            <a:fillRect/>
          </a:stretch>
        </p:blipFill>
        <p:spPr>
          <a:xfrm>
            <a:off x="32352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60" y="1484784"/>
            <a:ext cx="8770680" cy="473442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86660" y="1988840"/>
            <a:ext cx="7913732" cy="3017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Callout 5"/>
          <p:cNvSpPr/>
          <p:nvPr/>
        </p:nvSpPr>
        <p:spPr>
          <a:xfrm>
            <a:off x="899592" y="2320780"/>
            <a:ext cx="792088" cy="729134"/>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Tires</a:t>
            </a:r>
            <a:endParaRPr lang="en-US" sz="1400" b="1" dirty="0">
              <a:solidFill>
                <a:schemeClr val="tx1"/>
              </a:solidFill>
            </a:endParaRPr>
          </a:p>
        </p:txBody>
      </p:sp>
      <p:sp>
        <p:nvSpPr>
          <p:cNvPr id="8" name="Up Arrow Callout 7"/>
          <p:cNvSpPr/>
          <p:nvPr/>
        </p:nvSpPr>
        <p:spPr>
          <a:xfrm>
            <a:off x="2483768" y="2320780"/>
            <a:ext cx="792088" cy="729134"/>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Rims</a:t>
            </a:r>
            <a:endParaRPr lang="en-US" sz="1400" b="1" dirty="0">
              <a:solidFill>
                <a:schemeClr val="tx1"/>
              </a:solidFill>
            </a:endParaRPr>
          </a:p>
        </p:txBody>
      </p:sp>
      <p:sp>
        <p:nvSpPr>
          <p:cNvPr id="9" name="Up Arrow Callout 8"/>
          <p:cNvSpPr/>
          <p:nvPr/>
        </p:nvSpPr>
        <p:spPr>
          <a:xfrm>
            <a:off x="4175956" y="2320780"/>
            <a:ext cx="900100" cy="729134"/>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Vehicles</a:t>
            </a:r>
            <a:endParaRPr lang="en-US" sz="1400" b="1" dirty="0">
              <a:solidFill>
                <a:schemeClr val="tx1"/>
              </a:solidFill>
            </a:endParaRPr>
          </a:p>
        </p:txBody>
      </p:sp>
      <p:sp>
        <p:nvSpPr>
          <p:cNvPr id="10" name="Up Arrow Callout 9"/>
          <p:cNvSpPr/>
          <p:nvPr/>
        </p:nvSpPr>
        <p:spPr>
          <a:xfrm>
            <a:off x="5652120" y="2320780"/>
            <a:ext cx="936104" cy="729134"/>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Graphs</a:t>
            </a:r>
            <a:endParaRPr lang="en-US" sz="1400" b="1" dirty="0">
              <a:solidFill>
                <a:schemeClr val="tx1"/>
              </a:solidFill>
            </a:endParaRPr>
          </a:p>
        </p:txBody>
      </p:sp>
      <p:sp>
        <p:nvSpPr>
          <p:cNvPr id="12"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a:t>
            </a:r>
            <a:endParaRPr lang="en-US" b="1" dirty="0">
              <a:solidFill>
                <a:schemeClr val="bg1"/>
              </a:solidFill>
            </a:endParaRPr>
          </a:p>
        </p:txBody>
      </p:sp>
    </p:spTree>
    <p:extLst>
      <p:ext uri="{BB962C8B-B14F-4D97-AF65-F5344CB8AC3E}">
        <p14:creationId xmlns:p14="http://schemas.microsoft.com/office/powerpoint/2010/main" val="22249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9"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920" y="2967335"/>
            <a:ext cx="7638181"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latin typeface="Arial Black" panose="020B0A04020102020204" pitchFamily="34" charset="0"/>
                <a:cs typeface="Angsana New" panose="02020603050405020304" pitchFamily="18" charset="-34"/>
              </a:rPr>
              <a:t>4.1.Reports by tires</a:t>
            </a:r>
            <a:endParaRPr lang="en-US" sz="5400" dirty="0">
              <a:ln w="0"/>
              <a:effectLst>
                <a:outerShdw blurRad="38100" dist="19050" dir="2700000" algn="tl" rotWithShape="0">
                  <a:schemeClr val="dk1">
                    <a:alpha val="40000"/>
                  </a:schemeClr>
                </a:outerShdw>
              </a:effectLst>
              <a:latin typeface="Arial Black" panose="020B0A04020102020204" pitchFamily="34" charset="0"/>
              <a:cs typeface="Angsana New" panose="02020603050405020304" pitchFamily="18" charset="-34"/>
            </a:endParaRPr>
          </a:p>
        </p:txBody>
      </p:sp>
      <p:sp>
        <p:nvSpPr>
          <p:cNvPr id="3"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a:t>
            </a:r>
            <a:endParaRPr lang="en-US" b="1" dirty="0">
              <a:solidFill>
                <a:schemeClr val="bg1"/>
              </a:solidFill>
            </a:endParaRPr>
          </a:p>
        </p:txBody>
      </p:sp>
    </p:spTree>
    <p:extLst>
      <p:ext uri="{BB962C8B-B14F-4D97-AF65-F5344CB8AC3E}">
        <p14:creationId xmlns:p14="http://schemas.microsoft.com/office/powerpoint/2010/main" val="33058752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p:cNvSpPr txBox="1"/>
          <p:nvPr/>
        </p:nvSpPr>
        <p:spPr>
          <a:xfrm>
            <a:off x="971600" y="764704"/>
            <a:ext cx="7420440"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accounts list</a:t>
            </a:r>
            <a:endParaRPr lang="en-US" sz="2400" b="1" dirty="0"/>
          </a:p>
        </p:txBody>
      </p:sp>
      <p:pic>
        <p:nvPicPr>
          <p:cNvPr id="4" name="Picture 3"/>
          <p:cNvPicPr>
            <a:picLocks noChangeAspect="1"/>
          </p:cNvPicPr>
          <p:nvPr/>
        </p:nvPicPr>
        <p:blipFill>
          <a:blip r:embed="rId3"/>
          <a:stretch>
            <a:fillRect/>
          </a:stretch>
        </p:blipFill>
        <p:spPr>
          <a:xfrm>
            <a:off x="1115616"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971600" y="1484784"/>
            <a:ext cx="7420439" cy="4696667"/>
          </a:xfrm>
          <a:prstGeom prst="rect">
            <a:avLst/>
          </a:prstGeom>
          <a:effectLst>
            <a:outerShdw blurRad="50800" dist="38100" dir="2700000" algn="tl" rotWithShape="0">
              <a:prstClr val="black">
                <a:alpha val="40000"/>
              </a:prstClr>
            </a:outerShdw>
          </a:effectLst>
        </p:spPr>
      </p:pic>
      <p:sp>
        <p:nvSpPr>
          <p:cNvPr id="6"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a:t>
            </a:r>
            <a:endParaRPr lang="en-US" b="1" dirty="0">
              <a:solidFill>
                <a:schemeClr val="bg1"/>
              </a:solidFill>
            </a:endParaRPr>
          </a:p>
        </p:txBody>
      </p:sp>
    </p:spTree>
    <p:extLst>
      <p:ext uri="{BB962C8B-B14F-4D97-AF65-F5344CB8AC3E}">
        <p14:creationId xmlns:p14="http://schemas.microsoft.com/office/powerpoint/2010/main" val="16778122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a:t>
            </a:r>
            <a:endParaRPr lang="en-US" b="1" dirty="0">
              <a:solidFill>
                <a:schemeClr val="bg1"/>
              </a:solidFill>
            </a:endParaRPr>
          </a:p>
        </p:txBody>
      </p:sp>
      <p:sp>
        <p:nvSpPr>
          <p:cNvPr id="3" name="ZoneTexte 3"/>
          <p:cNvSpPr txBox="1"/>
          <p:nvPr/>
        </p:nvSpPr>
        <p:spPr>
          <a:xfrm>
            <a:off x="517513" y="764704"/>
            <a:ext cx="8108973"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tires in service</a:t>
            </a:r>
            <a:endParaRPr lang="en-US" sz="2400" b="1" dirty="0"/>
          </a:p>
        </p:txBody>
      </p:sp>
      <p:pic>
        <p:nvPicPr>
          <p:cNvPr id="4" name="Picture 3"/>
          <p:cNvPicPr>
            <a:picLocks noChangeAspect="1"/>
          </p:cNvPicPr>
          <p:nvPr/>
        </p:nvPicPr>
        <p:blipFill>
          <a:blip r:embed="rId3"/>
          <a:stretch>
            <a:fillRect/>
          </a:stretch>
        </p:blipFill>
        <p:spPr>
          <a:xfrm>
            <a:off x="68356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517513" y="1700808"/>
            <a:ext cx="8108974" cy="4377232"/>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17514" y="2204864"/>
            <a:ext cx="191628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7514" y="2636912"/>
            <a:ext cx="810897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12360" y="2208461"/>
            <a:ext cx="814126" cy="4284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44208" y="5157192"/>
            <a:ext cx="1775215"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Callout 13"/>
          <p:cNvSpPr/>
          <p:nvPr/>
        </p:nvSpPr>
        <p:spPr>
          <a:xfrm>
            <a:off x="6539727" y="4149080"/>
            <a:ext cx="1584176" cy="892472"/>
          </a:xfrm>
          <a:prstGeom prst="downArrowCallout">
            <a:avLst>
              <a:gd name="adj1" fmla="val 18386"/>
              <a:gd name="adj2" fmla="val 15079"/>
              <a:gd name="adj3" fmla="val 25000"/>
              <a:gd name="adj4" fmla="val 64977"/>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Uncheck “Excel Raw Data”</a:t>
            </a:r>
            <a:endParaRPr lang="en-US" sz="1400" b="1" dirty="0">
              <a:solidFill>
                <a:schemeClr val="tx1"/>
              </a:solidFill>
            </a:endParaRPr>
          </a:p>
        </p:txBody>
      </p:sp>
      <p:pic>
        <p:nvPicPr>
          <p:cNvPr id="15" name="Picture 2" descr="http://www.derlas.com.tr/PIMAGES/60418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392" y="764704"/>
            <a:ext cx="494293" cy="497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98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2" grpId="0" animBg="1"/>
      <p:bldP spid="13" grpId="0" animBg="1"/>
      <p:bldP spid="13" grpId="1" animBg="1"/>
      <p:bldP spid="14" grpId="0" animBg="1"/>
      <p:bldP spid="1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a:t>
            </a:r>
            <a:endParaRPr lang="en-US" b="1" dirty="0">
              <a:solidFill>
                <a:schemeClr val="bg1"/>
              </a:solidFill>
            </a:endParaRPr>
          </a:p>
        </p:txBody>
      </p:sp>
      <p:sp>
        <p:nvSpPr>
          <p:cNvPr id="4" name="ZoneTexte 3"/>
          <p:cNvSpPr txBox="1"/>
          <p:nvPr/>
        </p:nvSpPr>
        <p:spPr>
          <a:xfrm>
            <a:off x="517513" y="764704"/>
            <a:ext cx="8108973"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tires in service</a:t>
            </a:r>
            <a:endParaRPr lang="en-US" sz="2400" b="1" dirty="0"/>
          </a:p>
        </p:txBody>
      </p:sp>
      <p:pic>
        <p:nvPicPr>
          <p:cNvPr id="5" name="Picture 4"/>
          <p:cNvPicPr>
            <a:picLocks noChangeAspect="1"/>
          </p:cNvPicPr>
          <p:nvPr/>
        </p:nvPicPr>
        <p:blipFill>
          <a:blip r:embed="rId3"/>
          <a:stretch>
            <a:fillRect/>
          </a:stretch>
        </p:blipFill>
        <p:spPr>
          <a:xfrm>
            <a:off x="68356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12" y="1577117"/>
            <a:ext cx="8108973" cy="4323157"/>
          </a:xfrm>
          <a:prstGeom prst="rect">
            <a:avLst/>
          </a:prstGeom>
          <a:ln>
            <a:noFill/>
          </a:ln>
          <a:effectLst>
            <a:outerShdw blurRad="292100" dist="139700" dir="2700000" algn="tl" rotWithShape="0">
              <a:srgbClr val="333333">
                <a:alpha val="65000"/>
              </a:srgbClr>
            </a:outerShdw>
          </a:effectLst>
        </p:spPr>
      </p:pic>
      <p:pic>
        <p:nvPicPr>
          <p:cNvPr id="3074" name="Picture 2" descr="http://www.derlas.com.tr/PIMAGES/60418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392" y="764704"/>
            <a:ext cx="494293" cy="497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0358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517513" y="764704"/>
            <a:ext cx="8108973"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scrapped tires</a:t>
            </a:r>
            <a:endParaRPr lang="en-US" sz="2400" b="1" dirty="0"/>
          </a:p>
        </p:txBody>
      </p:sp>
      <p:pic>
        <p:nvPicPr>
          <p:cNvPr id="3" name="Picture 2"/>
          <p:cNvPicPr>
            <a:picLocks noChangeAspect="1"/>
          </p:cNvPicPr>
          <p:nvPr/>
        </p:nvPicPr>
        <p:blipFill>
          <a:blip r:embed="rId3"/>
          <a:stretch>
            <a:fillRect/>
          </a:stretch>
        </p:blipFill>
        <p:spPr>
          <a:xfrm>
            <a:off x="68356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4" name="Picture 2" descr="http://www.derlas.com.tr/PIMAGES/60418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0392" y="764704"/>
            <a:ext cx="494293" cy="49758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a:t>
            </a:r>
            <a:endParaRPr lang="en-US" b="1" dirty="0">
              <a:solidFill>
                <a:schemeClr val="bg1"/>
              </a:solidFill>
            </a:endParaRPr>
          </a:p>
        </p:txBody>
      </p:sp>
      <p:pic>
        <p:nvPicPr>
          <p:cNvPr id="6" name="Picture 5"/>
          <p:cNvPicPr>
            <a:picLocks noChangeAspect="1"/>
          </p:cNvPicPr>
          <p:nvPr/>
        </p:nvPicPr>
        <p:blipFill>
          <a:blip r:embed="rId5"/>
          <a:stretch>
            <a:fillRect/>
          </a:stretch>
        </p:blipFill>
        <p:spPr>
          <a:xfrm>
            <a:off x="517513" y="1844824"/>
            <a:ext cx="8077172" cy="40872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270105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7513" y="1772816"/>
            <a:ext cx="8100618" cy="3377926"/>
          </a:xfrm>
          <a:prstGeom prst="rect">
            <a:avLst/>
          </a:prstGeom>
          <a:effectLst>
            <a:outerShdw blurRad="50800" dist="38100" dir="2700000" algn="tl" rotWithShape="0">
              <a:prstClr val="black">
                <a:alpha val="40000"/>
              </a:prstClr>
            </a:outerShdw>
          </a:effectLst>
        </p:spPr>
      </p:pic>
      <p:sp>
        <p:nvSpPr>
          <p:cNvPr id="3" name="ZoneTexte 3"/>
          <p:cNvSpPr txBox="1"/>
          <p:nvPr/>
        </p:nvSpPr>
        <p:spPr>
          <a:xfrm>
            <a:off x="517513" y="764704"/>
            <a:ext cx="8108973"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tires repaired </a:t>
            </a:r>
            <a:r>
              <a:rPr lang="en-US" sz="2400" b="1" i="1" dirty="0" smtClean="0"/>
              <a:t>(costs incl.)</a:t>
            </a:r>
            <a:endParaRPr lang="en-US" sz="2400" b="1" i="1" dirty="0"/>
          </a:p>
        </p:txBody>
      </p:sp>
      <p:pic>
        <p:nvPicPr>
          <p:cNvPr id="4" name="Picture 3"/>
          <p:cNvPicPr>
            <a:picLocks noChangeAspect="1"/>
          </p:cNvPicPr>
          <p:nvPr/>
        </p:nvPicPr>
        <p:blipFill>
          <a:blip r:embed="rId4"/>
          <a:stretch>
            <a:fillRect/>
          </a:stretch>
        </p:blipFill>
        <p:spPr>
          <a:xfrm>
            <a:off x="68356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5" name="Picture 2" descr="http://www.derlas.com.tr/PIMAGES/60418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392" y="764704"/>
            <a:ext cx="494293" cy="497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58073" y="5697189"/>
            <a:ext cx="2068413" cy="400110"/>
          </a:xfrm>
          <a:prstGeom prst="rect">
            <a:avLst/>
          </a:prstGeom>
          <a:noFill/>
        </p:spPr>
        <p:txBody>
          <a:bodyPr wrap="square" rtlCol="0">
            <a:spAutoFit/>
          </a:bodyPr>
          <a:lstStyle/>
          <a:p>
            <a:pPr algn="r"/>
            <a:r>
              <a:rPr lang="en-US" sz="2000" b="1" dirty="0" smtClean="0"/>
              <a:t>Etc…etc…</a:t>
            </a:r>
            <a:endParaRPr lang="en-US" sz="2000" b="1" dirty="0"/>
          </a:p>
        </p:txBody>
      </p:sp>
      <p:sp>
        <p:nvSpPr>
          <p:cNvPr id="7"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a:t>
            </a:r>
            <a:endParaRPr lang="en-US" b="1" dirty="0">
              <a:solidFill>
                <a:schemeClr val="bg1"/>
              </a:solidFill>
            </a:endParaRPr>
          </a:p>
        </p:txBody>
      </p:sp>
    </p:spTree>
    <p:extLst>
      <p:ext uri="{BB962C8B-B14F-4D97-AF65-F5344CB8AC3E}">
        <p14:creationId xmlns:p14="http://schemas.microsoft.com/office/powerpoint/2010/main" val="3135417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377" y="2967335"/>
            <a:ext cx="688925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latin typeface="Arial Black" panose="020B0A04020102020204" pitchFamily="34" charset="0"/>
                <a:cs typeface="Angsana New" panose="02020603050405020304" pitchFamily="18" charset="-34"/>
              </a:rPr>
              <a:t>4.2.Tires forecast</a:t>
            </a:r>
            <a:endParaRPr lang="en-US" sz="5400" dirty="0">
              <a:ln w="0"/>
              <a:effectLst>
                <a:outerShdw blurRad="38100" dist="19050" dir="2700000" algn="tl" rotWithShape="0">
                  <a:schemeClr val="dk1">
                    <a:alpha val="40000"/>
                  </a:schemeClr>
                </a:outerShdw>
              </a:effectLst>
              <a:latin typeface="Arial Black" panose="020B0A04020102020204" pitchFamily="34" charset="0"/>
              <a:cs typeface="Angsana New" panose="02020603050405020304" pitchFamily="18" charset="-34"/>
            </a:endParaRPr>
          </a:p>
        </p:txBody>
      </p:sp>
      <p:sp>
        <p:nvSpPr>
          <p:cNvPr id="3" name="ZoneTexte 2"/>
          <p:cNvSpPr txBox="1"/>
          <p:nvPr/>
        </p:nvSpPr>
        <p:spPr>
          <a:xfrm>
            <a:off x="7884368" y="6453336"/>
            <a:ext cx="1224136" cy="369973"/>
          </a:xfrm>
          <a:prstGeom prst="rect">
            <a:avLst/>
          </a:prstGeom>
          <a:noFill/>
        </p:spPr>
        <p:txBody>
          <a:bodyPr wrap="square" rtlCol="0">
            <a:spAutoFit/>
          </a:bodyPr>
          <a:lstStyle/>
          <a:p>
            <a:pPr>
              <a:lnSpc>
                <a:spcPts val="700"/>
              </a:lnSpc>
            </a:pPr>
            <a:r>
              <a:rPr lang="en-US" sz="800" dirty="0" smtClean="0">
                <a:latin typeface="Utsaah" panose="020B0604020202020204" pitchFamily="34" charset="0"/>
                <a:cs typeface="Utsaah" panose="020B0604020202020204" pitchFamily="34" charset="0"/>
              </a:rPr>
              <a:t>JP Mairesse</a:t>
            </a:r>
          </a:p>
          <a:p>
            <a:pPr>
              <a:lnSpc>
                <a:spcPts val="700"/>
              </a:lnSpc>
            </a:pPr>
            <a:r>
              <a:rPr lang="en-US" sz="800" dirty="0" smtClean="0">
                <a:latin typeface="Utsaah" panose="020B0604020202020204" pitchFamily="34" charset="0"/>
                <a:cs typeface="Utsaah" panose="020B0604020202020204" pitchFamily="34" charset="0"/>
              </a:rPr>
              <a:t>Technical trainer EMEA</a:t>
            </a:r>
          </a:p>
          <a:p>
            <a:pPr>
              <a:lnSpc>
                <a:spcPts val="700"/>
              </a:lnSpc>
            </a:pPr>
            <a:r>
              <a:rPr lang="en-US" sz="800" dirty="0" smtClean="0">
                <a:latin typeface="Utsaah" panose="020B0604020202020204" pitchFamily="34" charset="0"/>
                <a:cs typeface="Utsaah" panose="020B0604020202020204" pitchFamily="34" charset="0"/>
              </a:rPr>
              <a:t>Commercial tires</a:t>
            </a:r>
            <a:endParaRPr lang="en-US" sz="800" dirty="0">
              <a:latin typeface="Utsaah" panose="020B0604020202020204" pitchFamily="34" charset="0"/>
              <a:cs typeface="Utsaah" panose="020B0604020202020204" pitchFamily="34" charset="0"/>
            </a:endParaRPr>
          </a:p>
        </p:txBody>
      </p:sp>
    </p:spTree>
    <p:extLst>
      <p:ext uri="{BB962C8B-B14F-4D97-AF65-F5344CB8AC3E}">
        <p14:creationId xmlns:p14="http://schemas.microsoft.com/office/powerpoint/2010/main" val="474543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7504" y="44624"/>
            <a:ext cx="2520280" cy="369332"/>
          </a:xfrm>
          <a:prstGeom prst="rect">
            <a:avLst/>
          </a:prstGeom>
          <a:noFill/>
        </p:spPr>
        <p:txBody>
          <a:bodyPr wrap="square" rtlCol="0">
            <a:spAutoFit/>
          </a:bodyPr>
          <a:lstStyle/>
          <a:p>
            <a:r>
              <a:rPr lang="en-US" b="1" dirty="0" smtClean="0">
                <a:solidFill>
                  <a:schemeClr val="bg1"/>
                </a:solidFill>
              </a:rPr>
              <a:t>Start page</a:t>
            </a:r>
            <a:endParaRPr lang="en-US" b="1" dirty="0">
              <a:solidFill>
                <a:schemeClr val="bg1"/>
              </a:solidFill>
            </a:endParaRP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r="62842" b="66174"/>
          <a:stretch/>
        </p:blipFill>
        <p:spPr>
          <a:xfrm>
            <a:off x="1044869" y="1399838"/>
            <a:ext cx="7101250" cy="1165066"/>
          </a:xfrm>
          <a:prstGeom prst="rect">
            <a:avLst/>
          </a:prstGeom>
          <a:ln>
            <a:noFill/>
          </a:ln>
          <a:effectLst>
            <a:outerShdw blurRad="292100" dist="139700" dir="2700000" algn="tl" rotWithShape="0">
              <a:srgbClr val="333333">
                <a:alpha val="65000"/>
              </a:srgbClr>
            </a:outerShdw>
          </a:effectLst>
        </p:spPr>
      </p:pic>
      <p:sp>
        <p:nvSpPr>
          <p:cNvPr id="6" name="ZoneTexte 5"/>
          <p:cNvSpPr txBox="1"/>
          <p:nvPr/>
        </p:nvSpPr>
        <p:spPr>
          <a:xfrm>
            <a:off x="1044869" y="692696"/>
            <a:ext cx="7101250"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EM Track III - entry</a:t>
            </a:r>
            <a:endParaRPr lang="en-US" sz="2400" b="1" dirty="0"/>
          </a:p>
        </p:txBody>
      </p:sp>
      <p:sp>
        <p:nvSpPr>
          <p:cNvPr id="2" name="ZoneTexte 1"/>
          <p:cNvSpPr txBox="1"/>
          <p:nvPr/>
        </p:nvSpPr>
        <p:spPr>
          <a:xfrm>
            <a:off x="2024407" y="3439293"/>
            <a:ext cx="6121712" cy="338554"/>
          </a:xfrm>
          <a:prstGeom prst="rect">
            <a:avLst/>
          </a:prstGeom>
          <a:noFill/>
        </p:spPr>
        <p:txBody>
          <a:bodyPr wrap="square" rtlCol="0">
            <a:spAutoFit/>
          </a:bodyPr>
          <a:lstStyle/>
          <a:p>
            <a:r>
              <a:rPr lang="en-US" sz="1600" b="1" dirty="0" smtClean="0"/>
              <a:t>Tires &amp; machines movements between customers</a:t>
            </a:r>
            <a:endParaRPr lang="en-US" sz="1600" b="1" dirty="0"/>
          </a:p>
        </p:txBody>
      </p:sp>
      <p:sp>
        <p:nvSpPr>
          <p:cNvPr id="23" name="ZoneTexte 22"/>
          <p:cNvSpPr txBox="1"/>
          <p:nvPr/>
        </p:nvSpPr>
        <p:spPr>
          <a:xfrm>
            <a:off x="1999702" y="4629408"/>
            <a:ext cx="3697114" cy="338554"/>
          </a:xfrm>
          <a:prstGeom prst="rect">
            <a:avLst/>
          </a:prstGeom>
          <a:noFill/>
        </p:spPr>
        <p:txBody>
          <a:bodyPr wrap="square" rtlCol="0">
            <a:spAutoFit/>
          </a:bodyPr>
          <a:lstStyle/>
          <a:p>
            <a:r>
              <a:rPr lang="en-US" sz="1600" b="1" dirty="0" smtClean="0"/>
              <a:t>Summaries, historic , forecast</a:t>
            </a:r>
            <a:endParaRPr lang="en-US" sz="1600" b="1" dirty="0"/>
          </a:p>
        </p:txBody>
      </p:sp>
      <p:pic>
        <p:nvPicPr>
          <p:cNvPr id="3" name="Picture 2"/>
          <p:cNvPicPr>
            <a:picLocks noChangeAspect="1"/>
          </p:cNvPicPr>
          <p:nvPr/>
        </p:nvPicPr>
        <p:blipFill>
          <a:blip r:embed="rId4"/>
          <a:stretch>
            <a:fillRect/>
          </a:stretch>
        </p:blipFill>
        <p:spPr>
          <a:xfrm>
            <a:off x="1054582" y="3357563"/>
            <a:ext cx="571500" cy="51435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stretch>
            <a:fillRect/>
          </a:stretch>
        </p:blipFill>
        <p:spPr>
          <a:xfrm>
            <a:off x="1092682" y="4484364"/>
            <a:ext cx="533400" cy="523875"/>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57641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186660" y="764704"/>
            <a:ext cx="8770680"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tires forecast</a:t>
            </a:r>
            <a:endParaRPr lang="en-US" sz="2400" b="1" dirty="0"/>
          </a:p>
        </p:txBody>
      </p:sp>
      <p:pic>
        <p:nvPicPr>
          <p:cNvPr id="3" name="Picture 2"/>
          <p:cNvPicPr>
            <a:picLocks noChangeAspect="1"/>
          </p:cNvPicPr>
          <p:nvPr/>
        </p:nvPicPr>
        <p:blipFill>
          <a:blip r:embed="rId3"/>
          <a:stretch>
            <a:fillRect/>
          </a:stretch>
        </p:blipFill>
        <p:spPr>
          <a:xfrm>
            <a:off x="32352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186660" y="1484784"/>
            <a:ext cx="8780694" cy="4739828"/>
          </a:xfrm>
          <a:prstGeom prst="rect">
            <a:avLst/>
          </a:prstGeom>
          <a:ln>
            <a:noFill/>
          </a:ln>
          <a:effectLst>
            <a:outerShdw blurRad="292100" dist="139700" dir="2700000" algn="tl" rotWithShape="0">
              <a:srgbClr val="333333">
                <a:alpha val="65000"/>
              </a:srgbClr>
            </a:outerShdw>
          </a:effectLst>
        </p:spPr>
      </p:pic>
      <p:sp>
        <p:nvSpPr>
          <p:cNvPr id="5" name="Up Arrow Callout 4"/>
          <p:cNvSpPr/>
          <p:nvPr/>
        </p:nvSpPr>
        <p:spPr>
          <a:xfrm>
            <a:off x="703387" y="2276872"/>
            <a:ext cx="792088" cy="729134"/>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Tires</a:t>
            </a:r>
            <a:endParaRPr lang="en-US" sz="1400" b="1" dirty="0">
              <a:solidFill>
                <a:schemeClr val="tx1"/>
              </a:solidFill>
            </a:endParaRPr>
          </a:p>
        </p:txBody>
      </p:sp>
      <p:sp>
        <p:nvSpPr>
          <p:cNvPr id="6" name="Rectangle 5"/>
          <p:cNvSpPr/>
          <p:nvPr/>
        </p:nvSpPr>
        <p:spPr>
          <a:xfrm>
            <a:off x="186660" y="2018456"/>
            <a:ext cx="1865060" cy="2721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Callout 6"/>
          <p:cNvSpPr/>
          <p:nvPr/>
        </p:nvSpPr>
        <p:spPr>
          <a:xfrm>
            <a:off x="3584648" y="2708920"/>
            <a:ext cx="1100013" cy="746987"/>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Filters</a:t>
            </a:r>
            <a:endParaRPr lang="en-US" sz="1400" b="1" dirty="0">
              <a:solidFill>
                <a:schemeClr val="tx1"/>
              </a:solidFill>
            </a:endParaRPr>
          </a:p>
        </p:txBody>
      </p:sp>
      <p:sp>
        <p:nvSpPr>
          <p:cNvPr id="8" name="Rectangle 7"/>
          <p:cNvSpPr/>
          <p:nvPr/>
        </p:nvSpPr>
        <p:spPr>
          <a:xfrm>
            <a:off x="218956" y="2451250"/>
            <a:ext cx="8738384" cy="2576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73834" y="2709665"/>
            <a:ext cx="2183506" cy="1943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100392" y="2018456"/>
            <a:ext cx="856948" cy="432794"/>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tires forecast</a:t>
            </a:r>
            <a:endParaRPr lang="en-US" b="1" dirty="0">
              <a:solidFill>
                <a:schemeClr val="bg1"/>
              </a:solidFill>
            </a:endParaRPr>
          </a:p>
        </p:txBody>
      </p:sp>
    </p:spTree>
    <p:extLst>
      <p:ext uri="{BB962C8B-B14F-4D97-AF65-F5344CB8AC3E}">
        <p14:creationId xmlns:p14="http://schemas.microsoft.com/office/powerpoint/2010/main" val="299940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186660" y="764704"/>
            <a:ext cx="8770680"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tires forecast</a:t>
            </a:r>
            <a:endParaRPr lang="en-US" sz="2400" b="1" dirty="0"/>
          </a:p>
        </p:txBody>
      </p:sp>
      <p:pic>
        <p:nvPicPr>
          <p:cNvPr id="3" name="Picture 2"/>
          <p:cNvPicPr>
            <a:picLocks noChangeAspect="1"/>
          </p:cNvPicPr>
          <p:nvPr/>
        </p:nvPicPr>
        <p:blipFill>
          <a:blip r:embed="rId3"/>
          <a:stretch>
            <a:fillRect/>
          </a:stretch>
        </p:blipFill>
        <p:spPr>
          <a:xfrm>
            <a:off x="32352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186660" y="1556792"/>
            <a:ext cx="8770680" cy="4734422"/>
          </a:xfrm>
          <a:prstGeom prst="rect">
            <a:avLst/>
          </a:prstGeom>
          <a:ln>
            <a:noFill/>
          </a:ln>
          <a:effectLst>
            <a:outerShdw blurRad="292100" dist="139700" dir="2700000" algn="tl" rotWithShape="0">
              <a:srgbClr val="333333">
                <a:alpha val="65000"/>
              </a:srgbClr>
            </a:outerShdw>
          </a:effectLst>
        </p:spPr>
      </p:pic>
      <p:sp>
        <p:nvSpPr>
          <p:cNvPr id="5"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tires forecast</a:t>
            </a:r>
            <a:endParaRPr lang="en-US" b="1" dirty="0">
              <a:solidFill>
                <a:schemeClr val="bg1"/>
              </a:solidFill>
            </a:endParaRPr>
          </a:p>
        </p:txBody>
      </p:sp>
    </p:spTree>
    <p:extLst>
      <p:ext uri="{BB962C8B-B14F-4D97-AF65-F5344CB8AC3E}">
        <p14:creationId xmlns:p14="http://schemas.microsoft.com/office/powerpoint/2010/main" val="30091516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186660" y="764704"/>
            <a:ext cx="8770680"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tires forecast</a:t>
            </a:r>
            <a:endParaRPr lang="en-US" sz="2400" b="1" dirty="0"/>
          </a:p>
        </p:txBody>
      </p:sp>
      <p:pic>
        <p:nvPicPr>
          <p:cNvPr id="3" name="Picture 2"/>
          <p:cNvPicPr>
            <a:picLocks noChangeAspect="1"/>
          </p:cNvPicPr>
          <p:nvPr/>
        </p:nvPicPr>
        <p:blipFill>
          <a:blip r:embed="rId3"/>
          <a:stretch>
            <a:fillRect/>
          </a:stretch>
        </p:blipFill>
        <p:spPr>
          <a:xfrm>
            <a:off x="32352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60" y="2204864"/>
            <a:ext cx="8770680" cy="276063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Rectangle 4"/>
          <p:cNvSpPr/>
          <p:nvPr/>
        </p:nvSpPr>
        <p:spPr>
          <a:xfrm>
            <a:off x="4860032" y="3357563"/>
            <a:ext cx="4097308" cy="17996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64288" y="812513"/>
            <a:ext cx="1224136" cy="369332"/>
          </a:xfrm>
          <a:prstGeom prst="rect">
            <a:avLst/>
          </a:prstGeom>
          <a:noFill/>
        </p:spPr>
        <p:txBody>
          <a:bodyPr wrap="square" rtlCol="0">
            <a:spAutoFit/>
          </a:bodyPr>
          <a:lstStyle/>
          <a:p>
            <a:r>
              <a:rPr lang="en-US" b="1" i="1" dirty="0" smtClean="0">
                <a:solidFill>
                  <a:schemeClr val="bg1">
                    <a:lumMod val="50000"/>
                  </a:schemeClr>
                </a:solidFill>
              </a:rPr>
              <a:t>(Extract)</a:t>
            </a:r>
            <a:endParaRPr lang="en-US" b="1" i="1" dirty="0">
              <a:solidFill>
                <a:schemeClr val="bg1">
                  <a:lumMod val="50000"/>
                </a:schemeClr>
              </a:solidFill>
            </a:endParaRPr>
          </a:p>
        </p:txBody>
      </p:sp>
      <p:sp>
        <p:nvSpPr>
          <p:cNvPr id="13" name="TextBox 12"/>
          <p:cNvSpPr txBox="1"/>
          <p:nvPr/>
        </p:nvSpPr>
        <p:spPr>
          <a:xfrm>
            <a:off x="4860032" y="5301208"/>
            <a:ext cx="4097308" cy="307777"/>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en-US" sz="1400" b="1" i="1" dirty="0" smtClean="0">
                <a:solidFill>
                  <a:schemeClr val="bg1">
                    <a:lumMod val="50000"/>
                  </a:schemeClr>
                </a:solidFill>
              </a:rPr>
              <a:t>Many calculations &amp; data available</a:t>
            </a:r>
            <a:endParaRPr lang="en-US" sz="1400" b="1" i="1" dirty="0">
              <a:solidFill>
                <a:schemeClr val="bg1">
                  <a:lumMod val="50000"/>
                </a:schemeClr>
              </a:solidFill>
            </a:endParaRPr>
          </a:p>
        </p:txBody>
      </p:sp>
      <p:sp>
        <p:nvSpPr>
          <p:cNvPr id="14" name="TextBox 13"/>
          <p:cNvSpPr txBox="1"/>
          <p:nvPr/>
        </p:nvSpPr>
        <p:spPr>
          <a:xfrm>
            <a:off x="7799284" y="2290540"/>
            <a:ext cx="1152128" cy="276999"/>
          </a:xfrm>
          <a:prstGeom prst="rect">
            <a:avLst/>
          </a:prstGeom>
          <a:noFill/>
        </p:spPr>
        <p:txBody>
          <a:bodyPr wrap="square" rtlCol="0">
            <a:spAutoFit/>
          </a:bodyPr>
          <a:lstStyle/>
          <a:p>
            <a:r>
              <a:rPr lang="en-US" sz="1200" b="1" dirty="0" smtClean="0"/>
              <a:t>Feb.,17,2015</a:t>
            </a:r>
            <a:endParaRPr lang="en-US" sz="1200" b="1" dirty="0"/>
          </a:p>
        </p:txBody>
      </p:sp>
      <p:sp>
        <p:nvSpPr>
          <p:cNvPr id="15"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tires forecast</a:t>
            </a:r>
            <a:endParaRPr lang="en-US" b="1" dirty="0">
              <a:solidFill>
                <a:schemeClr val="bg1"/>
              </a:solidFill>
            </a:endParaRPr>
          </a:p>
        </p:txBody>
      </p:sp>
    </p:spTree>
    <p:extLst>
      <p:ext uri="{BB962C8B-B14F-4D97-AF65-F5344CB8AC3E}">
        <p14:creationId xmlns:p14="http://schemas.microsoft.com/office/powerpoint/2010/main" val="167304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p:cNvSpPr txBox="1"/>
          <p:nvPr/>
        </p:nvSpPr>
        <p:spPr>
          <a:xfrm>
            <a:off x="318230" y="627750"/>
            <a:ext cx="8459348"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Reporting : Tires needs forecast</a:t>
            </a:r>
            <a:endParaRPr lang="en-US" sz="2400" b="1" dirty="0"/>
          </a:p>
        </p:txBody>
      </p:sp>
      <p:pic>
        <p:nvPicPr>
          <p:cNvPr id="5" name="Picture 4"/>
          <p:cNvPicPr>
            <a:picLocks noChangeAspect="1"/>
          </p:cNvPicPr>
          <p:nvPr/>
        </p:nvPicPr>
        <p:blipFill>
          <a:blip r:embed="rId3"/>
          <a:stretch>
            <a:fillRect/>
          </a:stretch>
        </p:blipFill>
        <p:spPr>
          <a:xfrm>
            <a:off x="467544" y="675559"/>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sp>
        <p:nvSpPr>
          <p:cNvPr id="6"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23 - tires forecast</a:t>
            </a:r>
            <a:endParaRPr lang="en-US" b="1" dirty="0">
              <a:solidFill>
                <a:schemeClr val="bg1"/>
              </a:solidFill>
            </a:endParaRPr>
          </a:p>
        </p:txBody>
      </p:sp>
      <p:pic>
        <p:nvPicPr>
          <p:cNvPr id="7" name="Picture 6"/>
          <p:cNvPicPr>
            <a:picLocks noChangeAspect="1"/>
          </p:cNvPicPr>
          <p:nvPr/>
        </p:nvPicPr>
        <p:blipFill>
          <a:blip r:embed="rId4"/>
          <a:stretch>
            <a:fillRect/>
          </a:stretch>
        </p:blipFill>
        <p:spPr>
          <a:xfrm>
            <a:off x="318230" y="1556792"/>
            <a:ext cx="8459348" cy="4566364"/>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stretch>
            <a:fillRect/>
          </a:stretch>
        </p:blipFill>
        <p:spPr>
          <a:xfrm>
            <a:off x="2620119" y="1982599"/>
            <a:ext cx="3855570" cy="37147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6524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p:cNvSpPr txBox="1"/>
          <p:nvPr/>
        </p:nvSpPr>
        <p:spPr>
          <a:xfrm>
            <a:off x="318230" y="627750"/>
            <a:ext cx="8459348"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Reporting : Tires needs forecast – by year</a:t>
            </a:r>
            <a:endParaRPr lang="en-US" sz="2400" b="1" dirty="0"/>
          </a:p>
        </p:txBody>
      </p:sp>
      <p:pic>
        <p:nvPicPr>
          <p:cNvPr id="5" name="Picture 4"/>
          <p:cNvPicPr>
            <a:picLocks noChangeAspect="1"/>
          </p:cNvPicPr>
          <p:nvPr/>
        </p:nvPicPr>
        <p:blipFill>
          <a:blip r:embed="rId3"/>
          <a:stretch>
            <a:fillRect/>
          </a:stretch>
        </p:blipFill>
        <p:spPr>
          <a:xfrm>
            <a:off x="467544" y="675559"/>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sp>
        <p:nvSpPr>
          <p:cNvPr id="6"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tires forecast</a:t>
            </a:r>
            <a:endParaRPr lang="en-US" b="1" dirty="0">
              <a:solidFill>
                <a:schemeClr val="bg1"/>
              </a:solidFill>
            </a:endParaRPr>
          </a:p>
        </p:txBody>
      </p:sp>
      <p:pic>
        <p:nvPicPr>
          <p:cNvPr id="2" name="Picture 1"/>
          <p:cNvPicPr>
            <a:picLocks noChangeAspect="1"/>
          </p:cNvPicPr>
          <p:nvPr/>
        </p:nvPicPr>
        <p:blipFill>
          <a:blip r:embed="rId4"/>
          <a:stretch>
            <a:fillRect/>
          </a:stretch>
        </p:blipFill>
        <p:spPr>
          <a:xfrm>
            <a:off x="318230" y="1303209"/>
            <a:ext cx="8430503" cy="5078119"/>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09214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p:cNvSpPr txBox="1"/>
          <p:nvPr/>
        </p:nvSpPr>
        <p:spPr>
          <a:xfrm>
            <a:off x="318230" y="627750"/>
            <a:ext cx="8459348"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Reporting : Tires needs forecast – by month</a:t>
            </a:r>
            <a:endParaRPr lang="en-US" sz="2400" b="1" dirty="0"/>
          </a:p>
        </p:txBody>
      </p:sp>
      <p:pic>
        <p:nvPicPr>
          <p:cNvPr id="5" name="Picture 4"/>
          <p:cNvPicPr>
            <a:picLocks noChangeAspect="1"/>
          </p:cNvPicPr>
          <p:nvPr/>
        </p:nvPicPr>
        <p:blipFill>
          <a:blip r:embed="rId3"/>
          <a:stretch>
            <a:fillRect/>
          </a:stretch>
        </p:blipFill>
        <p:spPr>
          <a:xfrm>
            <a:off x="467544" y="675559"/>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sp>
        <p:nvSpPr>
          <p:cNvPr id="6"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tires forecast</a:t>
            </a:r>
            <a:endParaRPr lang="en-US" b="1" dirty="0">
              <a:solidFill>
                <a:schemeClr val="bg1"/>
              </a:solidFill>
            </a:endParaRPr>
          </a:p>
        </p:txBody>
      </p:sp>
      <p:pic>
        <p:nvPicPr>
          <p:cNvPr id="2" name="Picture 1"/>
          <p:cNvPicPr>
            <a:picLocks noChangeAspect="1"/>
          </p:cNvPicPr>
          <p:nvPr/>
        </p:nvPicPr>
        <p:blipFill>
          <a:blip r:embed="rId4"/>
          <a:stretch>
            <a:fillRect/>
          </a:stretch>
        </p:blipFill>
        <p:spPr>
          <a:xfrm>
            <a:off x="318229" y="1371657"/>
            <a:ext cx="8459349" cy="4624329"/>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868568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059" y="1556792"/>
            <a:ext cx="8591881" cy="4637906"/>
          </a:xfrm>
          <a:prstGeom prst="rect">
            <a:avLst/>
          </a:prstGeom>
          <a:ln>
            <a:noFill/>
          </a:ln>
          <a:effectLst>
            <a:outerShdw blurRad="292100" dist="139700" dir="2700000" algn="tl" rotWithShape="0">
              <a:srgbClr val="333333">
                <a:alpha val="65000"/>
              </a:srgbClr>
            </a:outerShdw>
          </a:effectLst>
        </p:spPr>
      </p:pic>
      <p:sp>
        <p:nvSpPr>
          <p:cNvPr id="3" name="ZoneTexte 3"/>
          <p:cNvSpPr txBox="1"/>
          <p:nvPr/>
        </p:nvSpPr>
        <p:spPr>
          <a:xfrm>
            <a:off x="318230" y="627750"/>
            <a:ext cx="8459348"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Reporting : Forecast / tires needs</a:t>
            </a:r>
            <a:endParaRPr lang="en-US" sz="2400" b="1" dirty="0"/>
          </a:p>
        </p:txBody>
      </p:sp>
      <p:pic>
        <p:nvPicPr>
          <p:cNvPr id="4" name="Picture 3"/>
          <p:cNvPicPr>
            <a:picLocks noChangeAspect="1"/>
          </p:cNvPicPr>
          <p:nvPr/>
        </p:nvPicPr>
        <p:blipFill>
          <a:blip r:embed="rId4"/>
          <a:stretch>
            <a:fillRect/>
          </a:stretch>
        </p:blipFill>
        <p:spPr>
          <a:xfrm>
            <a:off x="467544" y="675559"/>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sp>
        <p:nvSpPr>
          <p:cNvPr id="6" name="Rectangle 5"/>
          <p:cNvSpPr/>
          <p:nvPr/>
        </p:nvSpPr>
        <p:spPr>
          <a:xfrm>
            <a:off x="318230" y="2060848"/>
            <a:ext cx="180549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7206" y="4437112"/>
            <a:ext cx="850418"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12160" y="2564905"/>
            <a:ext cx="285578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6522" y="2564905"/>
            <a:ext cx="2465278" cy="158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956376" y="2060849"/>
            <a:ext cx="91156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tires forecast</a:t>
            </a:r>
            <a:endParaRPr lang="en-US" b="1" dirty="0">
              <a:solidFill>
                <a:schemeClr val="bg1"/>
              </a:solidFill>
            </a:endParaRPr>
          </a:p>
        </p:txBody>
      </p:sp>
    </p:spTree>
    <p:extLst>
      <p:ext uri="{BB962C8B-B14F-4D97-AF65-F5344CB8AC3E}">
        <p14:creationId xmlns:p14="http://schemas.microsoft.com/office/powerpoint/2010/main" val="322996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P spid="10" grpId="1" animBg="1"/>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520" y="1484784"/>
            <a:ext cx="8640960" cy="4664399"/>
          </a:xfrm>
          <a:prstGeom prst="rect">
            <a:avLst/>
          </a:prstGeom>
          <a:ln>
            <a:noFill/>
          </a:ln>
          <a:effectLst>
            <a:outerShdw blurRad="292100" dist="139700" dir="2700000" algn="tl" rotWithShape="0">
              <a:srgbClr val="333333">
                <a:alpha val="65000"/>
              </a:srgbClr>
            </a:outerShdw>
          </a:effectLst>
        </p:spPr>
      </p:pic>
      <p:sp>
        <p:nvSpPr>
          <p:cNvPr id="3" name="ZoneTexte 3"/>
          <p:cNvSpPr txBox="1"/>
          <p:nvPr/>
        </p:nvSpPr>
        <p:spPr>
          <a:xfrm>
            <a:off x="318230" y="627750"/>
            <a:ext cx="8459348"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Reporting : Forecast / tires needs</a:t>
            </a:r>
            <a:endParaRPr lang="en-US" sz="2400" b="1" dirty="0"/>
          </a:p>
        </p:txBody>
      </p:sp>
      <p:pic>
        <p:nvPicPr>
          <p:cNvPr id="4" name="Picture 3"/>
          <p:cNvPicPr>
            <a:picLocks noChangeAspect="1"/>
          </p:cNvPicPr>
          <p:nvPr/>
        </p:nvPicPr>
        <p:blipFill>
          <a:blip r:embed="rId4"/>
          <a:stretch>
            <a:fillRect/>
          </a:stretch>
        </p:blipFill>
        <p:spPr>
          <a:xfrm>
            <a:off x="467544" y="675559"/>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sp>
        <p:nvSpPr>
          <p:cNvPr id="5"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tires forecast</a:t>
            </a:r>
            <a:endParaRPr lang="en-US" b="1" dirty="0">
              <a:solidFill>
                <a:schemeClr val="bg1"/>
              </a:solidFill>
            </a:endParaRPr>
          </a:p>
        </p:txBody>
      </p:sp>
    </p:spTree>
    <p:extLst>
      <p:ext uri="{BB962C8B-B14F-4D97-AF65-F5344CB8AC3E}">
        <p14:creationId xmlns:p14="http://schemas.microsoft.com/office/powerpoint/2010/main" val="8134895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p:cNvSpPr txBox="1"/>
          <p:nvPr/>
        </p:nvSpPr>
        <p:spPr>
          <a:xfrm>
            <a:off x="318230" y="627750"/>
            <a:ext cx="8459348"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Reporting : Forecast / Tires needs</a:t>
            </a:r>
            <a:endParaRPr lang="en-US" sz="2400" b="1" dirty="0"/>
          </a:p>
        </p:txBody>
      </p:sp>
      <p:pic>
        <p:nvPicPr>
          <p:cNvPr id="4" name="Picture 3"/>
          <p:cNvPicPr>
            <a:picLocks noChangeAspect="1"/>
          </p:cNvPicPr>
          <p:nvPr/>
        </p:nvPicPr>
        <p:blipFill>
          <a:blip r:embed="rId3"/>
          <a:stretch>
            <a:fillRect/>
          </a:stretch>
        </p:blipFill>
        <p:spPr>
          <a:xfrm>
            <a:off x="467544" y="675559"/>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318230" y="1569721"/>
            <a:ext cx="8459348" cy="4371026"/>
          </a:xfrm>
          <a:prstGeom prst="rect">
            <a:avLst/>
          </a:prstGeom>
        </p:spPr>
      </p:pic>
      <p:sp>
        <p:nvSpPr>
          <p:cNvPr id="6"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tires forecast</a:t>
            </a:r>
            <a:endParaRPr lang="en-US" b="1" dirty="0">
              <a:solidFill>
                <a:schemeClr val="bg1"/>
              </a:solidFill>
            </a:endParaRPr>
          </a:p>
        </p:txBody>
      </p:sp>
    </p:spTree>
    <p:extLst>
      <p:ext uri="{BB962C8B-B14F-4D97-AF65-F5344CB8AC3E}">
        <p14:creationId xmlns:p14="http://schemas.microsoft.com/office/powerpoint/2010/main" val="23873048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632" y="836712"/>
            <a:ext cx="6334633" cy="5572765"/>
          </a:xfrm>
          <a:prstGeom prst="rect">
            <a:avLst/>
          </a:prstGeom>
        </p:spPr>
      </p:pic>
      <p:sp>
        <p:nvSpPr>
          <p:cNvPr id="3"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tires forecast</a:t>
            </a:r>
            <a:endParaRPr lang="en-US" b="1" dirty="0">
              <a:solidFill>
                <a:schemeClr val="bg1"/>
              </a:solidFill>
            </a:endParaRPr>
          </a:p>
        </p:txBody>
      </p:sp>
    </p:spTree>
    <p:extLst>
      <p:ext uri="{BB962C8B-B14F-4D97-AF65-F5344CB8AC3E}">
        <p14:creationId xmlns:p14="http://schemas.microsoft.com/office/powerpoint/2010/main" val="2379457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37983210"/>
              </p:ext>
            </p:extLst>
          </p:nvPr>
        </p:nvGraphicFramePr>
        <p:xfrm>
          <a:off x="959768" y="1340768"/>
          <a:ext cx="7224464" cy="4880540"/>
        </p:xfrm>
        <a:graphic>
          <a:graphicData uri="http://schemas.openxmlformats.org/drawingml/2006/table">
            <a:tbl>
              <a:tblPr firstRow="1" bandRow="1">
                <a:tableStyleId>{5C22544A-7EE6-4342-B048-85BDC9FD1C3A}</a:tableStyleId>
              </a:tblPr>
              <a:tblGrid>
                <a:gridCol w="4116288"/>
                <a:gridCol w="3108176"/>
              </a:tblGrid>
              <a:tr h="488054">
                <a:tc>
                  <a:txBody>
                    <a:bodyPr/>
                    <a:lstStyle/>
                    <a:p>
                      <a:r>
                        <a:rPr lang="en-US" dirty="0" smtClean="0"/>
                        <a:t>Chapter</a:t>
                      </a:r>
                      <a:endParaRPr lang="en-US" dirty="0"/>
                    </a:p>
                  </a:txBody>
                  <a:tcPr/>
                </a:tc>
                <a:tc>
                  <a:txBody>
                    <a:bodyPr/>
                    <a:lstStyle/>
                    <a:p>
                      <a:pPr algn="ctr"/>
                      <a:r>
                        <a:rPr lang="en-US" dirty="0" smtClean="0"/>
                        <a:t>Shortcut</a:t>
                      </a:r>
                      <a:endParaRPr lang="en-US" dirty="0"/>
                    </a:p>
                  </a:txBody>
                  <a:tcPr/>
                </a:tc>
              </a:tr>
              <a:tr h="488054">
                <a:tc>
                  <a:txBody>
                    <a:bodyPr/>
                    <a:lstStyle/>
                    <a:p>
                      <a:r>
                        <a:rPr lang="en-US" dirty="0" smtClean="0"/>
                        <a:t>Account management</a:t>
                      </a:r>
                      <a:endParaRPr lang="en-US" dirty="0"/>
                    </a:p>
                  </a:txBody>
                  <a:tcPr/>
                </a:tc>
                <a:tc>
                  <a:txBody>
                    <a:bodyPr/>
                    <a:lstStyle/>
                    <a:p>
                      <a:pPr algn="ctr"/>
                      <a:r>
                        <a:rPr lang="en-US" dirty="0" smtClean="0"/>
                        <a:t>F2</a:t>
                      </a:r>
                      <a:endParaRPr lang="en-US" dirty="0"/>
                    </a:p>
                  </a:txBody>
                  <a:tcPr/>
                </a:tc>
              </a:tr>
              <a:tr h="488054">
                <a:tc>
                  <a:txBody>
                    <a:bodyPr/>
                    <a:lstStyle/>
                    <a:p>
                      <a:r>
                        <a:rPr lang="en-US" dirty="0" smtClean="0"/>
                        <a:t>Fleet management</a:t>
                      </a:r>
                      <a:endParaRPr lang="en-US" dirty="0"/>
                    </a:p>
                  </a:txBody>
                  <a:tcPr/>
                </a:tc>
                <a:tc>
                  <a:txBody>
                    <a:bodyPr/>
                    <a:lstStyle/>
                    <a:p>
                      <a:pPr algn="ctr"/>
                      <a:r>
                        <a:rPr lang="en-US" dirty="0" smtClean="0"/>
                        <a:t>F3</a:t>
                      </a:r>
                      <a:endParaRPr lang="en-US" dirty="0"/>
                    </a:p>
                  </a:txBody>
                  <a:tcPr/>
                </a:tc>
              </a:tr>
              <a:tr h="488054">
                <a:tc>
                  <a:txBody>
                    <a:bodyPr/>
                    <a:lstStyle/>
                    <a:p>
                      <a:r>
                        <a:rPr lang="en-US" dirty="0" smtClean="0"/>
                        <a:t>Inventory management</a:t>
                      </a:r>
                      <a:endParaRPr lang="en-US" dirty="0"/>
                    </a:p>
                  </a:txBody>
                  <a:tcPr/>
                </a:tc>
                <a:tc>
                  <a:txBody>
                    <a:bodyPr/>
                    <a:lstStyle/>
                    <a:p>
                      <a:pPr algn="ctr"/>
                      <a:r>
                        <a:rPr lang="en-US" dirty="0" smtClean="0"/>
                        <a:t>F4</a:t>
                      </a:r>
                      <a:endParaRPr lang="en-US" dirty="0"/>
                    </a:p>
                  </a:txBody>
                  <a:tcPr/>
                </a:tc>
              </a:tr>
              <a:tr h="488054">
                <a:tc>
                  <a:txBody>
                    <a:bodyPr/>
                    <a:lstStyle/>
                    <a:p>
                      <a:r>
                        <a:rPr lang="en-US" dirty="0" smtClean="0"/>
                        <a:t>Vehicle services</a:t>
                      </a:r>
                      <a:endParaRPr lang="en-US" dirty="0"/>
                    </a:p>
                  </a:txBody>
                  <a:tcPr/>
                </a:tc>
                <a:tc>
                  <a:txBody>
                    <a:bodyPr/>
                    <a:lstStyle/>
                    <a:p>
                      <a:pPr algn="ctr"/>
                      <a:r>
                        <a:rPr lang="en-US" dirty="0" smtClean="0"/>
                        <a:t>F5</a:t>
                      </a:r>
                      <a:endParaRPr lang="en-US" dirty="0"/>
                    </a:p>
                  </a:txBody>
                  <a:tcPr/>
                </a:tc>
              </a:tr>
              <a:tr h="488054">
                <a:tc>
                  <a:txBody>
                    <a:bodyPr/>
                    <a:lstStyle/>
                    <a:p>
                      <a:r>
                        <a:rPr lang="en-US" dirty="0" smtClean="0"/>
                        <a:t>Table maintenance</a:t>
                      </a:r>
                      <a:endParaRPr lang="en-US" dirty="0"/>
                    </a:p>
                  </a:txBody>
                  <a:tcPr/>
                </a:tc>
                <a:tc>
                  <a:txBody>
                    <a:bodyPr/>
                    <a:lstStyle/>
                    <a:p>
                      <a:pPr algn="ctr"/>
                      <a:r>
                        <a:rPr lang="en-US" dirty="0" smtClean="0"/>
                        <a:t>F6</a:t>
                      </a:r>
                      <a:endParaRPr lang="en-US" dirty="0"/>
                    </a:p>
                  </a:txBody>
                  <a:tcPr/>
                </a:tc>
              </a:tr>
              <a:tr h="488054">
                <a:tc>
                  <a:txBody>
                    <a:bodyPr/>
                    <a:lstStyle/>
                    <a:p>
                      <a:r>
                        <a:rPr lang="en-US" dirty="0" smtClean="0"/>
                        <a:t>Equipment transfer</a:t>
                      </a:r>
                      <a:endParaRPr lang="en-US" dirty="0"/>
                    </a:p>
                  </a:txBody>
                  <a:tcPr/>
                </a:tc>
                <a:tc>
                  <a:txBody>
                    <a:bodyPr/>
                    <a:lstStyle/>
                    <a:p>
                      <a:pPr algn="ctr"/>
                      <a:r>
                        <a:rPr lang="en-US" dirty="0" smtClean="0"/>
                        <a:t>F8</a:t>
                      </a:r>
                      <a:endParaRPr lang="en-US" dirty="0"/>
                    </a:p>
                  </a:txBody>
                  <a:tcPr/>
                </a:tc>
              </a:tr>
              <a:tr h="488054">
                <a:tc>
                  <a:txBody>
                    <a:bodyPr/>
                    <a:lstStyle/>
                    <a:p>
                      <a:r>
                        <a:rPr lang="en-US" dirty="0" smtClean="0"/>
                        <a:t>Reports &amp; graphs</a:t>
                      </a:r>
                      <a:endParaRPr lang="en-US" dirty="0"/>
                    </a:p>
                  </a:txBody>
                  <a:tcPr/>
                </a:tc>
                <a:tc>
                  <a:txBody>
                    <a:bodyPr/>
                    <a:lstStyle/>
                    <a:p>
                      <a:pPr algn="ctr"/>
                      <a:r>
                        <a:rPr lang="en-US" dirty="0" smtClean="0"/>
                        <a:t>F9</a:t>
                      </a:r>
                      <a:endParaRPr lang="en-US" dirty="0"/>
                    </a:p>
                  </a:txBody>
                  <a:tcPr/>
                </a:tc>
              </a:tr>
              <a:tr h="488054">
                <a:tc>
                  <a:txBody>
                    <a:bodyPr/>
                    <a:lstStyle/>
                    <a:p>
                      <a:r>
                        <a:rPr lang="en-US" dirty="0" smtClean="0"/>
                        <a:t>Print Screen </a:t>
                      </a:r>
                      <a:r>
                        <a:rPr lang="en-US" sz="1200" b="1" i="1" dirty="0" smtClean="0"/>
                        <a:t>(select</a:t>
                      </a:r>
                      <a:r>
                        <a:rPr lang="en-US" sz="1200" b="1" i="1" baseline="0" dirty="0" smtClean="0"/>
                        <a:t> your printer)</a:t>
                      </a:r>
                      <a:endParaRPr lang="en-US" sz="1200" b="1" i="1" dirty="0"/>
                    </a:p>
                  </a:txBody>
                  <a:tcPr/>
                </a:tc>
                <a:tc>
                  <a:txBody>
                    <a:bodyPr/>
                    <a:lstStyle/>
                    <a:p>
                      <a:pPr algn="ctr"/>
                      <a:r>
                        <a:rPr lang="en-US" dirty="0" err="1" smtClean="0"/>
                        <a:t>Ctrl+P</a:t>
                      </a:r>
                      <a:endParaRPr lang="en-US" dirty="0"/>
                    </a:p>
                  </a:txBody>
                  <a:tcPr/>
                </a:tc>
              </a:tr>
              <a:tr h="488054">
                <a:tc>
                  <a:txBody>
                    <a:bodyPr/>
                    <a:lstStyle/>
                    <a:p>
                      <a:r>
                        <a:rPr lang="en-US" sz="1800" b="0" i="0" dirty="0" smtClean="0"/>
                        <a:t>Back</a:t>
                      </a:r>
                      <a:endParaRPr lang="en-US" sz="1800" b="0" i="0" dirty="0"/>
                    </a:p>
                  </a:txBody>
                  <a:tcPr/>
                </a:tc>
                <a:tc>
                  <a:txBody>
                    <a:bodyPr/>
                    <a:lstStyle/>
                    <a:p>
                      <a:pPr algn="ctr"/>
                      <a:r>
                        <a:rPr lang="en-US" dirty="0" smtClean="0"/>
                        <a:t>F12</a:t>
                      </a:r>
                      <a:endParaRPr lang="en-US" dirty="0"/>
                    </a:p>
                  </a:txBody>
                  <a:tcPr/>
                </a:tc>
              </a:tr>
            </a:tbl>
          </a:graphicData>
        </a:graphic>
      </p:graphicFrame>
      <p:sp>
        <p:nvSpPr>
          <p:cNvPr id="3" name="ZoneTexte 2"/>
          <p:cNvSpPr txBox="1"/>
          <p:nvPr/>
        </p:nvSpPr>
        <p:spPr>
          <a:xfrm>
            <a:off x="971600" y="692696"/>
            <a:ext cx="7200800"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Shortcuts to specific chapters</a:t>
            </a:r>
            <a:endParaRPr lang="en-US" sz="2400" b="1" dirty="0"/>
          </a:p>
        </p:txBody>
      </p:sp>
      <p:sp>
        <p:nvSpPr>
          <p:cNvPr id="4"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Shortcuts</a:t>
            </a:r>
            <a:endParaRPr lang="en-US" b="1" dirty="0">
              <a:solidFill>
                <a:schemeClr val="bg1"/>
              </a:solidFill>
            </a:endParaRPr>
          </a:p>
        </p:txBody>
      </p:sp>
    </p:spTree>
    <p:extLst>
      <p:ext uri="{BB962C8B-B14F-4D97-AF65-F5344CB8AC3E}">
        <p14:creationId xmlns:p14="http://schemas.microsoft.com/office/powerpoint/2010/main" val="31541493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613" y="1556792"/>
            <a:ext cx="8604773" cy="4248472"/>
          </a:xfrm>
          <a:prstGeom prst="rect">
            <a:avLst/>
          </a:prstGeom>
        </p:spPr>
      </p:pic>
      <p:sp>
        <p:nvSpPr>
          <p:cNvPr id="3" name="Rectangle 2"/>
          <p:cNvSpPr/>
          <p:nvPr/>
        </p:nvSpPr>
        <p:spPr>
          <a:xfrm>
            <a:off x="7884368" y="4797152"/>
            <a:ext cx="991708" cy="1440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tires forecast</a:t>
            </a:r>
            <a:endParaRPr lang="en-US" b="1" dirty="0">
              <a:solidFill>
                <a:schemeClr val="bg1"/>
              </a:solidFill>
            </a:endParaRPr>
          </a:p>
        </p:txBody>
      </p:sp>
    </p:spTree>
    <p:extLst>
      <p:ext uri="{BB962C8B-B14F-4D97-AF65-F5344CB8AC3E}">
        <p14:creationId xmlns:p14="http://schemas.microsoft.com/office/powerpoint/2010/main" val="32026293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243" y="2967335"/>
            <a:ext cx="8591519"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latin typeface="Arial Black" panose="020B0A04020102020204" pitchFamily="34" charset="0"/>
                <a:cs typeface="Angsana New" panose="02020603050405020304" pitchFamily="18" charset="-34"/>
              </a:rPr>
              <a:t>4.3.Reports by vehicle</a:t>
            </a:r>
            <a:endParaRPr lang="en-US" sz="5400" dirty="0">
              <a:ln w="0"/>
              <a:effectLst>
                <a:outerShdw blurRad="38100" dist="19050" dir="2700000" algn="tl" rotWithShape="0">
                  <a:schemeClr val="dk1">
                    <a:alpha val="40000"/>
                  </a:schemeClr>
                </a:outerShdw>
              </a:effectLst>
              <a:latin typeface="Arial Black" panose="020B0A04020102020204" pitchFamily="34" charset="0"/>
              <a:cs typeface="Angsana New" panose="02020603050405020304" pitchFamily="18" charset="-34"/>
            </a:endParaRPr>
          </a:p>
        </p:txBody>
      </p:sp>
      <p:sp>
        <p:nvSpPr>
          <p:cNvPr id="3"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by vehicles</a:t>
            </a:r>
            <a:endParaRPr lang="en-US" b="1" dirty="0">
              <a:solidFill>
                <a:schemeClr val="bg1"/>
              </a:solidFill>
            </a:endParaRPr>
          </a:p>
        </p:txBody>
      </p:sp>
    </p:spTree>
    <p:extLst>
      <p:ext uri="{BB962C8B-B14F-4D97-AF65-F5344CB8AC3E}">
        <p14:creationId xmlns:p14="http://schemas.microsoft.com/office/powerpoint/2010/main" val="28407861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7513" y="1579117"/>
            <a:ext cx="8108973" cy="4377232"/>
          </a:xfrm>
          <a:prstGeom prst="rect">
            <a:avLst/>
          </a:prstGeom>
          <a:effectLst>
            <a:outerShdw blurRad="50800" dist="38100" dir="2700000" algn="tl" rotWithShape="0">
              <a:prstClr val="black">
                <a:alpha val="40000"/>
              </a:prstClr>
            </a:outerShdw>
          </a:effectLst>
        </p:spPr>
      </p:pic>
      <p:sp>
        <p:nvSpPr>
          <p:cNvPr id="3" name="ZoneTexte 3"/>
          <p:cNvSpPr txBox="1"/>
          <p:nvPr/>
        </p:nvSpPr>
        <p:spPr>
          <a:xfrm>
            <a:off x="517513" y="764704"/>
            <a:ext cx="8108973"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fleet survey</a:t>
            </a:r>
            <a:endParaRPr lang="en-US" sz="2400" b="1" i="1" dirty="0"/>
          </a:p>
        </p:txBody>
      </p:sp>
      <p:pic>
        <p:nvPicPr>
          <p:cNvPr id="4" name="Picture 3"/>
          <p:cNvPicPr>
            <a:picLocks noChangeAspect="1"/>
          </p:cNvPicPr>
          <p:nvPr/>
        </p:nvPicPr>
        <p:blipFill>
          <a:blip r:embed="rId4"/>
          <a:stretch>
            <a:fillRect/>
          </a:stretch>
        </p:blipFill>
        <p:spPr>
          <a:xfrm>
            <a:off x="68356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5" name="Picture 8" descr="http://www.ouhuatrading.com/attachment/view/4073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2360" y="812513"/>
            <a:ext cx="617558" cy="37130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102 – Fleet survey</a:t>
            </a:r>
            <a:endParaRPr lang="en-US" b="1" dirty="0">
              <a:solidFill>
                <a:schemeClr val="bg1"/>
              </a:solidFill>
            </a:endParaRPr>
          </a:p>
        </p:txBody>
      </p:sp>
      <p:sp>
        <p:nvSpPr>
          <p:cNvPr id="7" name="Rectangle 6"/>
          <p:cNvSpPr/>
          <p:nvPr/>
        </p:nvSpPr>
        <p:spPr>
          <a:xfrm>
            <a:off x="3797660" y="2060849"/>
            <a:ext cx="172819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7512" y="2492895"/>
            <a:ext cx="2157167" cy="1828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445732" y="1640216"/>
            <a:ext cx="432048" cy="348623"/>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89985" y="2060849"/>
            <a:ext cx="836501" cy="4320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0479" y="3305308"/>
            <a:ext cx="1113209" cy="1715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24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1" grpId="0" animBg="1"/>
      <p:bldP spid="11"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517513" y="764704"/>
            <a:ext cx="8108973"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fleet survey</a:t>
            </a:r>
            <a:endParaRPr lang="en-US" sz="2400" b="1" i="1" dirty="0"/>
          </a:p>
        </p:txBody>
      </p:sp>
      <p:pic>
        <p:nvPicPr>
          <p:cNvPr id="3" name="Picture 2"/>
          <p:cNvPicPr>
            <a:picLocks noChangeAspect="1"/>
          </p:cNvPicPr>
          <p:nvPr/>
        </p:nvPicPr>
        <p:blipFill>
          <a:blip r:embed="rId3"/>
          <a:stretch>
            <a:fillRect/>
          </a:stretch>
        </p:blipFill>
        <p:spPr>
          <a:xfrm>
            <a:off x="68356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sp>
        <p:nvSpPr>
          <p:cNvPr id="4" name="AutoShape 2" descr="https://www.deere.com/en_US/media/images/product/equipment/wheel_loaders/r4a040206_844KIIWheelLoader_642x462.png"/>
          <p:cNvSpPr>
            <a:spLocks noChangeAspect="1" noChangeArrowheads="1"/>
          </p:cNvSpPr>
          <p:nvPr/>
        </p:nvSpPr>
        <p:spPr bwMode="auto">
          <a:xfrm>
            <a:off x="490310" y="620688"/>
            <a:ext cx="6115050" cy="4400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http://www.ouhuatrading.com/attachment/view/4073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812513"/>
            <a:ext cx="617558" cy="3713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5"/>
          <a:srcRect l="2343" r="3789"/>
          <a:stretch/>
        </p:blipFill>
        <p:spPr>
          <a:xfrm>
            <a:off x="490310" y="1916832"/>
            <a:ext cx="8108973" cy="3762457"/>
          </a:xfrm>
          <a:prstGeom prst="rect">
            <a:avLst/>
          </a:prstGeom>
          <a:effectLst>
            <a:outerShdw blurRad="50800" dist="38100" dir="2700000" algn="tl" rotWithShape="0">
              <a:prstClr val="black">
                <a:alpha val="40000"/>
              </a:prstClr>
            </a:outerShdw>
          </a:effectLst>
        </p:spPr>
      </p:pic>
      <p:sp>
        <p:nvSpPr>
          <p:cNvPr id="15"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102 – Fleet survey</a:t>
            </a:r>
            <a:endParaRPr lang="en-US" b="1" dirty="0">
              <a:solidFill>
                <a:schemeClr val="bg1"/>
              </a:solidFill>
            </a:endParaRPr>
          </a:p>
        </p:txBody>
      </p:sp>
    </p:spTree>
    <p:extLst>
      <p:ext uri="{BB962C8B-B14F-4D97-AF65-F5344CB8AC3E}">
        <p14:creationId xmlns:p14="http://schemas.microsoft.com/office/powerpoint/2010/main" val="12195921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098" y="48216"/>
            <a:ext cx="3714911" cy="338554"/>
          </a:xfrm>
          <a:prstGeom prst="rect">
            <a:avLst/>
          </a:prstGeom>
          <a:noFill/>
        </p:spPr>
        <p:txBody>
          <a:bodyPr wrap="square" rtlCol="0">
            <a:spAutoFit/>
          </a:bodyPr>
          <a:lstStyle/>
          <a:p>
            <a:r>
              <a:rPr lang="en-US" sz="1600" b="1" dirty="0" smtClean="0">
                <a:solidFill>
                  <a:schemeClr val="bg1"/>
                </a:solidFill>
              </a:rPr>
              <a:t>Customer’s fleet data collection</a:t>
            </a:r>
            <a:endParaRPr lang="en-US" sz="1600" b="1" dirty="0">
              <a:solidFill>
                <a:schemeClr val="bg1"/>
              </a:solidFill>
            </a:endParaRPr>
          </a:p>
        </p:txBody>
      </p:sp>
      <p:sp>
        <p:nvSpPr>
          <p:cNvPr id="3" name="ZoneTexte 3"/>
          <p:cNvSpPr txBox="1"/>
          <p:nvPr/>
        </p:nvSpPr>
        <p:spPr>
          <a:xfrm>
            <a:off x="233772" y="692696"/>
            <a:ext cx="8676455"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Customer’s fleet data collection</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72" y="1435609"/>
            <a:ext cx="8595360" cy="462592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779912" y="1988841"/>
            <a:ext cx="172819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3772" y="2420888"/>
            <a:ext cx="2423160" cy="182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427984" y="1568208"/>
            <a:ext cx="432048" cy="348623"/>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1520" y="3429000"/>
            <a:ext cx="1224136" cy="1715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956376" y="1927372"/>
            <a:ext cx="864096" cy="493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stretch>
            <a:fillRect/>
          </a:stretch>
        </p:blipFill>
        <p:spPr>
          <a:xfrm>
            <a:off x="2717540" y="3180911"/>
            <a:ext cx="2797133" cy="1688558"/>
          </a:xfrm>
          <a:prstGeom prst="rect">
            <a:avLst/>
          </a:prstGeom>
          <a:ln>
            <a:noFill/>
          </a:ln>
          <a:effectLst>
            <a:outerShdw blurRad="292100" dist="139700" dir="2700000" algn="tl" rotWithShape="0">
              <a:srgbClr val="333333">
                <a:alpha val="65000"/>
              </a:srgbClr>
            </a:outerShdw>
          </a:effectLst>
        </p:spPr>
      </p:pic>
      <p:sp>
        <p:nvSpPr>
          <p:cNvPr id="17" name="Oval 16"/>
          <p:cNvSpPr/>
          <p:nvPr/>
        </p:nvSpPr>
        <p:spPr>
          <a:xfrm>
            <a:off x="2717540" y="3374103"/>
            <a:ext cx="201622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01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500"/>
                            </p:stCondLst>
                            <p:childTnLst>
                              <p:par>
                                <p:cTn id="39" presetID="10" presetClass="entr" presetSubtype="0" fill="hold" nodeType="afterEffect">
                                  <p:stCondLst>
                                    <p:cond delay="50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childTnLst>
                                </p:cTn>
                              </p:par>
                            </p:childTnLst>
                          </p:cTn>
                        </p:par>
                        <p:par>
                          <p:cTn id="42" fill="hold">
                            <p:stCondLst>
                              <p:cond delay="2000"/>
                            </p:stCondLst>
                            <p:childTnLst>
                              <p:par>
                                <p:cTn id="43" presetID="10" presetClass="entr" presetSubtype="0" fill="hold" grpId="0" nodeType="afterEffect">
                                  <p:stCondLst>
                                    <p:cond delay="50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10" grpId="0" animBg="1"/>
      <p:bldP spid="10" grpId="1" animBg="1"/>
      <p:bldP spid="15" grpId="0" animBg="1"/>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81203" y="2597320"/>
            <a:ext cx="3629025" cy="2190750"/>
          </a:xfrm>
          <a:prstGeom prst="rect">
            <a:avLst/>
          </a:prstGeom>
        </p:spPr>
      </p:pic>
      <p:pic>
        <p:nvPicPr>
          <p:cNvPr id="3" name="Picture 2"/>
          <p:cNvPicPr>
            <a:picLocks noChangeAspect="1"/>
          </p:cNvPicPr>
          <p:nvPr/>
        </p:nvPicPr>
        <p:blipFill>
          <a:blip r:embed="rId4"/>
          <a:stretch>
            <a:fillRect/>
          </a:stretch>
        </p:blipFill>
        <p:spPr>
          <a:xfrm>
            <a:off x="233772" y="2617644"/>
            <a:ext cx="3629025" cy="219075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49796" y="2968754"/>
            <a:ext cx="223224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97227" y="3233411"/>
            <a:ext cx="2232248" cy="2640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2098" y="48216"/>
            <a:ext cx="3714911" cy="338554"/>
          </a:xfrm>
          <a:prstGeom prst="rect">
            <a:avLst/>
          </a:prstGeom>
          <a:noFill/>
        </p:spPr>
        <p:txBody>
          <a:bodyPr wrap="square" rtlCol="0">
            <a:spAutoFit/>
          </a:bodyPr>
          <a:lstStyle/>
          <a:p>
            <a:r>
              <a:rPr lang="en-US" sz="1600" b="1" dirty="0" smtClean="0">
                <a:solidFill>
                  <a:schemeClr val="bg1"/>
                </a:solidFill>
              </a:rPr>
              <a:t>Customer’s fleet data collection</a:t>
            </a:r>
            <a:endParaRPr lang="en-US" sz="1600" b="1" dirty="0">
              <a:solidFill>
                <a:schemeClr val="bg1"/>
              </a:solidFill>
            </a:endParaRPr>
          </a:p>
        </p:txBody>
      </p:sp>
      <p:sp>
        <p:nvSpPr>
          <p:cNvPr id="7" name="ZoneTexte 3"/>
          <p:cNvSpPr txBox="1"/>
          <p:nvPr/>
        </p:nvSpPr>
        <p:spPr>
          <a:xfrm>
            <a:off x="233772" y="692696"/>
            <a:ext cx="8676455"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Customer’s fleet data collection</a:t>
            </a:r>
            <a:endParaRPr lang="en-US" sz="2400" b="1" dirty="0"/>
          </a:p>
        </p:txBody>
      </p:sp>
      <p:sp>
        <p:nvSpPr>
          <p:cNvPr id="8" name="TextBox 7"/>
          <p:cNvSpPr txBox="1"/>
          <p:nvPr/>
        </p:nvSpPr>
        <p:spPr>
          <a:xfrm>
            <a:off x="233772" y="1825556"/>
            <a:ext cx="3629025" cy="36933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r>
              <a:rPr lang="en-US" b="1" dirty="0" smtClean="0"/>
              <a:t>Option 1 :</a:t>
            </a:r>
            <a:endParaRPr lang="en-US" b="1" dirty="0"/>
          </a:p>
        </p:txBody>
      </p:sp>
      <p:sp>
        <p:nvSpPr>
          <p:cNvPr id="9" name="TextBox 8"/>
          <p:cNvSpPr txBox="1"/>
          <p:nvPr/>
        </p:nvSpPr>
        <p:spPr>
          <a:xfrm>
            <a:off x="5281202" y="1830130"/>
            <a:ext cx="3629025" cy="36933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r>
              <a:rPr lang="en-US" b="1" dirty="0" smtClean="0"/>
              <a:t>Option 2 :</a:t>
            </a:r>
            <a:endParaRPr lang="en-US" b="1" dirty="0"/>
          </a:p>
        </p:txBody>
      </p:sp>
      <p:sp>
        <p:nvSpPr>
          <p:cNvPr id="10" name="Up Arrow Callout 9"/>
          <p:cNvSpPr/>
          <p:nvPr/>
        </p:nvSpPr>
        <p:spPr>
          <a:xfrm>
            <a:off x="6623175" y="3816510"/>
            <a:ext cx="2212600" cy="1363688"/>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Select a configuration</a:t>
            </a:r>
            <a:endParaRPr lang="en-US" sz="1400" b="1" dirty="0">
              <a:solidFill>
                <a:schemeClr val="tx1"/>
              </a:solidFill>
            </a:endParaRPr>
          </a:p>
        </p:txBody>
      </p:sp>
      <p:sp>
        <p:nvSpPr>
          <p:cNvPr id="11" name="Down Arrow Callout 10"/>
          <p:cNvSpPr/>
          <p:nvPr/>
        </p:nvSpPr>
        <p:spPr>
          <a:xfrm>
            <a:off x="971600" y="4725144"/>
            <a:ext cx="2163676" cy="1267600"/>
          </a:xfrm>
          <a:prstGeom prst="downArrowCallout">
            <a:avLst/>
          </a:prstGeom>
          <a:solidFill>
            <a:srgbClr val="FFFF99"/>
          </a:solidFill>
          <a:ln w="317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Form with existing data</a:t>
            </a:r>
            <a:endParaRPr lang="en-US" sz="1400" b="1" dirty="0">
              <a:solidFill>
                <a:schemeClr val="tx1"/>
              </a:solidFill>
            </a:endParaRPr>
          </a:p>
        </p:txBody>
      </p:sp>
    </p:spTree>
    <p:extLst>
      <p:ext uri="{BB962C8B-B14F-4D97-AF65-F5344CB8AC3E}">
        <p14:creationId xmlns:p14="http://schemas.microsoft.com/office/powerpoint/2010/main" val="391135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0"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671146"/>
            <a:ext cx="7230392" cy="554159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TextBox 2"/>
          <p:cNvSpPr txBox="1"/>
          <p:nvPr/>
        </p:nvSpPr>
        <p:spPr>
          <a:xfrm>
            <a:off x="142098" y="48216"/>
            <a:ext cx="3714911" cy="338554"/>
          </a:xfrm>
          <a:prstGeom prst="rect">
            <a:avLst/>
          </a:prstGeom>
          <a:noFill/>
        </p:spPr>
        <p:txBody>
          <a:bodyPr wrap="square" rtlCol="0">
            <a:spAutoFit/>
          </a:bodyPr>
          <a:lstStyle/>
          <a:p>
            <a:r>
              <a:rPr lang="en-US" sz="1600" b="1" dirty="0" smtClean="0">
                <a:solidFill>
                  <a:schemeClr val="bg1"/>
                </a:solidFill>
              </a:rPr>
              <a:t>Regular report form  (existing data)</a:t>
            </a:r>
            <a:endParaRPr lang="en-US" sz="1600" b="1" dirty="0">
              <a:solidFill>
                <a:schemeClr val="bg1"/>
              </a:solidFill>
            </a:endParaRPr>
          </a:p>
        </p:txBody>
      </p:sp>
      <p:sp>
        <p:nvSpPr>
          <p:cNvPr id="4" name="Up Arrow Callout 3"/>
          <p:cNvSpPr/>
          <p:nvPr/>
        </p:nvSpPr>
        <p:spPr>
          <a:xfrm>
            <a:off x="6977856" y="3212976"/>
            <a:ext cx="1224136" cy="792088"/>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Data to fill</a:t>
            </a:r>
            <a:endParaRPr lang="en-US" sz="1400" b="1" dirty="0">
              <a:solidFill>
                <a:schemeClr val="tx1"/>
              </a:solidFill>
            </a:endParaRPr>
          </a:p>
        </p:txBody>
      </p:sp>
      <p:sp>
        <p:nvSpPr>
          <p:cNvPr id="5" name="Up Arrow Callout 4"/>
          <p:cNvSpPr/>
          <p:nvPr/>
        </p:nvSpPr>
        <p:spPr>
          <a:xfrm>
            <a:off x="1922500" y="3909238"/>
            <a:ext cx="5328592" cy="1461710"/>
          </a:xfrm>
          <a:prstGeom prst="upArrowCallou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All the data previously introduced are available on the form : you just need to complete it with the measurements you will collect during your fleet survey.</a:t>
            </a:r>
            <a:endParaRPr lang="en-US" sz="1400" b="1" dirty="0">
              <a:solidFill>
                <a:schemeClr val="tx1"/>
              </a:solidFill>
            </a:endParaRPr>
          </a:p>
        </p:txBody>
      </p:sp>
      <p:sp>
        <p:nvSpPr>
          <p:cNvPr id="6" name="Rectangle 5"/>
          <p:cNvSpPr/>
          <p:nvPr/>
        </p:nvSpPr>
        <p:spPr>
          <a:xfrm>
            <a:off x="7035290" y="2348880"/>
            <a:ext cx="1109268"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95736" y="1196752"/>
            <a:ext cx="936104"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89924" y="1173034"/>
            <a:ext cx="440432"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51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1353" y="2967335"/>
            <a:ext cx="4281301"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latin typeface="Arial Black" panose="020B0A04020102020204" pitchFamily="34" charset="0"/>
                <a:cs typeface="Angsana New" panose="02020603050405020304" pitchFamily="18" charset="-34"/>
              </a:rPr>
              <a:t>4.4.Graphs</a:t>
            </a:r>
            <a:endParaRPr lang="en-US" sz="5400" dirty="0">
              <a:ln w="0"/>
              <a:effectLst>
                <a:outerShdw blurRad="38100" dist="19050" dir="2700000" algn="tl" rotWithShape="0">
                  <a:schemeClr val="dk1">
                    <a:alpha val="40000"/>
                  </a:schemeClr>
                </a:outerShdw>
              </a:effectLst>
              <a:latin typeface="Arial Black" panose="020B0A04020102020204" pitchFamily="34" charset="0"/>
              <a:cs typeface="Angsana New" panose="02020603050405020304" pitchFamily="18" charset="-34"/>
            </a:endParaRPr>
          </a:p>
        </p:txBody>
      </p:sp>
      <p:sp>
        <p:nvSpPr>
          <p:cNvPr id="3"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graphs</a:t>
            </a:r>
            <a:endParaRPr lang="en-US" b="1" dirty="0">
              <a:solidFill>
                <a:schemeClr val="bg1"/>
              </a:solidFill>
            </a:endParaRPr>
          </a:p>
        </p:txBody>
      </p:sp>
    </p:spTree>
    <p:extLst>
      <p:ext uri="{BB962C8B-B14F-4D97-AF65-F5344CB8AC3E}">
        <p14:creationId xmlns:p14="http://schemas.microsoft.com/office/powerpoint/2010/main" val="10509764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186660" y="764704"/>
            <a:ext cx="8770680"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graphs</a:t>
            </a:r>
            <a:endParaRPr lang="en-US" sz="2400" b="1" dirty="0"/>
          </a:p>
        </p:txBody>
      </p:sp>
      <p:pic>
        <p:nvPicPr>
          <p:cNvPr id="3" name="Picture 2"/>
          <p:cNvPicPr>
            <a:picLocks noChangeAspect="1"/>
          </p:cNvPicPr>
          <p:nvPr/>
        </p:nvPicPr>
        <p:blipFill>
          <a:blip r:embed="rId3"/>
          <a:stretch>
            <a:fillRect/>
          </a:stretch>
        </p:blipFill>
        <p:spPr>
          <a:xfrm>
            <a:off x="32352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186661" y="1532284"/>
            <a:ext cx="8770680" cy="4734422"/>
          </a:xfrm>
          <a:prstGeom prst="rect">
            <a:avLst/>
          </a:prstGeom>
          <a:ln>
            <a:noFill/>
          </a:ln>
          <a:effectLst>
            <a:outerShdw blurRad="292100" dist="139700" dir="2700000" algn="tl" rotWithShape="0">
              <a:srgbClr val="333333">
                <a:alpha val="65000"/>
              </a:srgbClr>
            </a:outerShdw>
          </a:effectLst>
        </p:spPr>
      </p:pic>
      <p:sp>
        <p:nvSpPr>
          <p:cNvPr id="5" name="Oval 4"/>
          <p:cNvSpPr/>
          <p:nvPr/>
        </p:nvSpPr>
        <p:spPr>
          <a:xfrm>
            <a:off x="5580112" y="1916832"/>
            <a:ext cx="93610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100392" y="2075688"/>
            <a:ext cx="856948"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6660" y="2532888"/>
            <a:ext cx="4313332" cy="248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graphs &amp; filter selection</a:t>
            </a:r>
            <a:endParaRPr lang="en-US" b="1" dirty="0">
              <a:solidFill>
                <a:schemeClr val="bg1"/>
              </a:solidFill>
            </a:endParaRPr>
          </a:p>
        </p:txBody>
      </p:sp>
    </p:spTree>
    <p:extLst>
      <p:ext uri="{BB962C8B-B14F-4D97-AF65-F5344CB8AC3E}">
        <p14:creationId xmlns:p14="http://schemas.microsoft.com/office/powerpoint/2010/main" val="399439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186660" y="764704"/>
            <a:ext cx="8770680"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graphs</a:t>
            </a:r>
            <a:endParaRPr lang="en-US" sz="2400" b="1" dirty="0"/>
          </a:p>
        </p:txBody>
      </p:sp>
      <p:pic>
        <p:nvPicPr>
          <p:cNvPr id="3" name="Picture 2"/>
          <p:cNvPicPr>
            <a:picLocks noChangeAspect="1"/>
          </p:cNvPicPr>
          <p:nvPr/>
        </p:nvPicPr>
        <p:blipFill>
          <a:blip r:embed="rId3"/>
          <a:stretch>
            <a:fillRect/>
          </a:stretch>
        </p:blipFill>
        <p:spPr>
          <a:xfrm>
            <a:off x="32352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703387" y="1484784"/>
            <a:ext cx="7620000" cy="481965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475656" y="3293128"/>
            <a:ext cx="5135177" cy="2664296"/>
          </a:xfrm>
          <a:prstGeom prst="rect">
            <a:avLst/>
          </a:prstGeom>
          <a:solidFill>
            <a:srgbClr val="FFFF9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dirty="0" smtClean="0">
                <a:solidFill>
                  <a:schemeClr val="tx1"/>
                </a:solidFill>
              </a:rPr>
              <a:t>In service by Vehicle ID</a:t>
            </a:r>
          </a:p>
          <a:p>
            <a:pPr marL="285750" indent="-285750">
              <a:buFont typeface="Wingdings" panose="05000000000000000000" pitchFamily="2" charset="2"/>
              <a:buChar char="§"/>
            </a:pPr>
            <a:r>
              <a:rPr lang="en-US" dirty="0" smtClean="0">
                <a:solidFill>
                  <a:schemeClr val="tx1"/>
                </a:solidFill>
              </a:rPr>
              <a:t>In service by Vehicle manufacturer</a:t>
            </a:r>
          </a:p>
          <a:p>
            <a:pPr marL="285750" indent="-285750">
              <a:buFont typeface="Wingdings" panose="05000000000000000000" pitchFamily="2" charset="2"/>
              <a:buChar char="§"/>
            </a:pPr>
            <a:r>
              <a:rPr lang="en-US" dirty="0" smtClean="0">
                <a:solidFill>
                  <a:schemeClr val="tx1"/>
                </a:solidFill>
              </a:rPr>
              <a:t>Projected cost by tire size</a:t>
            </a:r>
          </a:p>
          <a:p>
            <a:pPr marL="285750" indent="-285750">
              <a:buFont typeface="Wingdings" panose="05000000000000000000" pitchFamily="2" charset="2"/>
              <a:buChar char="§"/>
            </a:pPr>
            <a:r>
              <a:rPr lang="en-US" dirty="0">
                <a:solidFill>
                  <a:schemeClr val="tx1"/>
                </a:solidFill>
              </a:rPr>
              <a:t>F</a:t>
            </a:r>
            <a:r>
              <a:rPr lang="en-US" dirty="0" smtClean="0">
                <a:solidFill>
                  <a:schemeClr val="tx1"/>
                </a:solidFill>
              </a:rPr>
              <a:t>orecast by tire type</a:t>
            </a:r>
          </a:p>
          <a:p>
            <a:pPr marL="285750" indent="-285750">
              <a:buFont typeface="Wingdings" panose="05000000000000000000" pitchFamily="2" charset="2"/>
              <a:buChar char="§"/>
            </a:pPr>
            <a:r>
              <a:rPr lang="en-US" dirty="0" smtClean="0">
                <a:solidFill>
                  <a:schemeClr val="tx1"/>
                </a:solidFill>
              </a:rPr>
              <a:t>Forecast by tire size…</a:t>
            </a:r>
          </a:p>
          <a:p>
            <a:pPr marL="285750" indent="-285750">
              <a:buFont typeface="Wingdings" panose="05000000000000000000" pitchFamily="2" charset="2"/>
              <a:buChar char="§"/>
            </a:pPr>
            <a:endParaRPr lang="en-US" sz="2000" b="1" dirty="0">
              <a:solidFill>
                <a:schemeClr val="tx1"/>
              </a:solidFill>
            </a:endParaRPr>
          </a:p>
          <a:p>
            <a:pPr lvl="2"/>
            <a:r>
              <a:rPr lang="en-US" sz="2000" b="1" dirty="0" smtClean="0">
                <a:solidFill>
                  <a:schemeClr val="tx1"/>
                </a:solidFill>
              </a:rPr>
              <a:t>46 different filters are available</a:t>
            </a:r>
            <a:endParaRPr lang="en-US" sz="2000" b="1" dirty="0">
              <a:solidFill>
                <a:schemeClr val="tx1"/>
              </a:solidFill>
            </a:endParaRPr>
          </a:p>
        </p:txBody>
      </p:sp>
      <p:sp>
        <p:nvSpPr>
          <p:cNvPr id="6"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graphs &amp; filter selection</a:t>
            </a:r>
            <a:endParaRPr lang="en-US" b="1" dirty="0">
              <a:solidFill>
                <a:schemeClr val="bg1"/>
              </a:solidFill>
            </a:endParaRPr>
          </a:p>
        </p:txBody>
      </p:sp>
      <p:pic>
        <p:nvPicPr>
          <p:cNvPr id="7" name="Picture 6"/>
          <p:cNvPicPr>
            <a:picLocks noChangeAspect="1"/>
          </p:cNvPicPr>
          <p:nvPr/>
        </p:nvPicPr>
        <p:blipFill>
          <a:blip r:embed="rId5"/>
          <a:stretch>
            <a:fillRect/>
          </a:stretch>
        </p:blipFill>
        <p:spPr>
          <a:xfrm>
            <a:off x="1835696" y="2508883"/>
            <a:ext cx="4622849" cy="4994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524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7578" y="1700227"/>
            <a:ext cx="8208912" cy="4401205"/>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pPr marL="342900" indent="-342900">
              <a:buFont typeface="+mj-lt"/>
              <a:buAutoNum type="arabicPeriod"/>
            </a:pPr>
            <a:r>
              <a:rPr lang="en-US" sz="2000" dirty="0" smtClean="0"/>
              <a:t>Create a customer</a:t>
            </a:r>
          </a:p>
          <a:p>
            <a:pPr marL="342900" indent="-342900">
              <a:buFont typeface="+mj-lt"/>
              <a:buAutoNum type="arabicPeriod"/>
            </a:pPr>
            <a:endParaRPr lang="en-US" sz="2000" dirty="0" smtClean="0"/>
          </a:p>
          <a:p>
            <a:pPr marL="342900" indent="-342900">
              <a:buFont typeface="+mj-lt"/>
              <a:buAutoNum type="arabicPeriod"/>
            </a:pPr>
            <a:r>
              <a:rPr lang="en-US" sz="2000" dirty="0" smtClean="0"/>
              <a:t>Create a machine</a:t>
            </a:r>
          </a:p>
          <a:p>
            <a:pPr marL="342900" indent="-342900">
              <a:buFont typeface="+mj-lt"/>
              <a:buAutoNum type="arabicPeriod"/>
            </a:pPr>
            <a:endParaRPr lang="en-US" sz="2000" dirty="0" smtClean="0"/>
          </a:p>
          <a:p>
            <a:pPr marL="342900" indent="-342900">
              <a:buFont typeface="+mj-lt"/>
              <a:buAutoNum type="arabicPeriod"/>
            </a:pPr>
            <a:r>
              <a:rPr lang="en-US" sz="2000" dirty="0" smtClean="0"/>
              <a:t>Create the tires </a:t>
            </a:r>
            <a:r>
              <a:rPr lang="en-US" sz="2000" i="1" dirty="0" smtClean="0">
                <a:solidFill>
                  <a:schemeClr val="bg1">
                    <a:lumMod val="50000"/>
                  </a:schemeClr>
                </a:solidFill>
              </a:rPr>
              <a:t>and rims (if required)</a:t>
            </a:r>
          </a:p>
          <a:p>
            <a:pPr marL="342900" indent="-342900">
              <a:buFont typeface="+mj-lt"/>
              <a:buAutoNum type="arabicPeriod"/>
            </a:pPr>
            <a:endParaRPr lang="en-US" sz="2000" dirty="0" smtClean="0">
              <a:solidFill>
                <a:schemeClr val="bg1">
                  <a:lumMod val="50000"/>
                </a:schemeClr>
              </a:solidFill>
            </a:endParaRPr>
          </a:p>
          <a:p>
            <a:pPr marL="342900" indent="-342900">
              <a:buFont typeface="+mj-lt"/>
              <a:buAutoNum type="arabicPeriod"/>
            </a:pPr>
            <a:r>
              <a:rPr lang="en-US" sz="2000" dirty="0" smtClean="0"/>
              <a:t>Install the tires on the machine</a:t>
            </a:r>
          </a:p>
          <a:p>
            <a:pPr marL="342900" indent="-342900">
              <a:buFont typeface="+mj-lt"/>
              <a:buAutoNum type="arabicPeriod"/>
            </a:pPr>
            <a:endParaRPr lang="en-US" sz="2000" dirty="0" smtClean="0"/>
          </a:p>
          <a:p>
            <a:pPr marL="342900" indent="-342900">
              <a:buFont typeface="+mj-lt"/>
              <a:buAutoNum type="arabicPeriod"/>
            </a:pPr>
            <a:r>
              <a:rPr lang="en-US" sz="2000" dirty="0"/>
              <a:t>Manage the tires </a:t>
            </a:r>
            <a:r>
              <a:rPr lang="en-US" sz="2000" dirty="0" smtClean="0"/>
              <a:t>(mounting, inspection</a:t>
            </a:r>
            <a:r>
              <a:rPr lang="en-US" sz="2000" dirty="0"/>
              <a:t>, dismounting, storage, replacement, </a:t>
            </a:r>
            <a:r>
              <a:rPr lang="en-US" sz="2000" dirty="0" smtClean="0"/>
              <a:t>repairs , retreads, scrap,…)</a:t>
            </a:r>
          </a:p>
          <a:p>
            <a:pPr marL="342900" indent="-342900">
              <a:buFont typeface="+mj-lt"/>
              <a:buAutoNum type="arabicPeriod"/>
            </a:pPr>
            <a:endParaRPr lang="en-US" sz="2000" dirty="0"/>
          </a:p>
          <a:p>
            <a:pPr marL="342900" indent="-342900">
              <a:buFont typeface="+mj-lt"/>
              <a:buAutoNum type="arabicPeriod"/>
            </a:pPr>
            <a:r>
              <a:rPr lang="en-US" sz="2000" dirty="0"/>
              <a:t>F</a:t>
            </a:r>
            <a:r>
              <a:rPr lang="en-US" sz="2000" dirty="0" smtClean="0"/>
              <a:t>ill </a:t>
            </a:r>
            <a:r>
              <a:rPr lang="en-US" sz="2000" dirty="0"/>
              <a:t>the data / </a:t>
            </a:r>
            <a:r>
              <a:rPr lang="en-US" sz="2000" dirty="0" smtClean="0"/>
              <a:t>measurements</a:t>
            </a:r>
          </a:p>
          <a:p>
            <a:pPr marL="342900" indent="-342900">
              <a:buFont typeface="+mj-lt"/>
              <a:buAutoNum type="arabicPeriod"/>
            </a:pPr>
            <a:endParaRPr lang="en-US" sz="2000" dirty="0"/>
          </a:p>
          <a:p>
            <a:pPr marL="342900" indent="-342900">
              <a:buFont typeface="+mj-lt"/>
              <a:buAutoNum type="arabicPeriod"/>
            </a:pPr>
            <a:r>
              <a:rPr lang="en-US" sz="2000" dirty="0" smtClean="0"/>
              <a:t>Establish reports</a:t>
            </a:r>
          </a:p>
        </p:txBody>
      </p:sp>
      <p:sp>
        <p:nvSpPr>
          <p:cNvPr id="3" name="Text Box 1028"/>
          <p:cNvSpPr txBox="1">
            <a:spLocks noChangeArrowheads="1"/>
          </p:cNvSpPr>
          <p:nvPr/>
        </p:nvSpPr>
        <p:spPr bwMode="auto">
          <a:xfrm>
            <a:off x="403748" y="764704"/>
            <a:ext cx="8208912" cy="584775"/>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a:spAutoFit/>
          </a:bodyPr>
          <a:lstStyle/>
          <a:p>
            <a:pPr algn="ctr"/>
            <a:r>
              <a:rPr lang="en-US" altLang="en-US" sz="3200" b="1" dirty="0"/>
              <a:t>EM Track III </a:t>
            </a:r>
            <a:r>
              <a:rPr lang="en-US" altLang="en-US" sz="3200" b="1" dirty="0" smtClean="0"/>
              <a:t>Overview : process</a:t>
            </a:r>
            <a:endParaRPr lang="en-US" altLang="en-US" sz="2400" b="1" dirty="0">
              <a:latin typeface="Times New Roman" pitchFamily="18" charset="0"/>
            </a:endParaRPr>
          </a:p>
        </p:txBody>
      </p:sp>
      <p:sp>
        <p:nvSpPr>
          <p:cNvPr id="4" name="ZoneTexte 3"/>
          <p:cNvSpPr txBox="1"/>
          <p:nvPr/>
        </p:nvSpPr>
        <p:spPr>
          <a:xfrm>
            <a:off x="107504" y="44624"/>
            <a:ext cx="3816424" cy="369332"/>
          </a:xfrm>
          <a:prstGeom prst="rect">
            <a:avLst/>
          </a:prstGeom>
          <a:noFill/>
        </p:spPr>
        <p:txBody>
          <a:bodyPr wrap="square" rtlCol="0">
            <a:spAutoFit/>
          </a:bodyPr>
          <a:lstStyle/>
          <a:p>
            <a:r>
              <a:rPr lang="en-US" b="1" dirty="0" smtClean="0">
                <a:solidFill>
                  <a:schemeClr val="bg1"/>
                </a:solidFill>
              </a:rPr>
              <a:t>Process</a:t>
            </a:r>
            <a:endParaRPr lang="en-US" b="1" dirty="0">
              <a:solidFill>
                <a:schemeClr val="bg1"/>
              </a:solidFill>
            </a:endParaRPr>
          </a:p>
        </p:txBody>
      </p:sp>
    </p:spTree>
    <p:extLst>
      <p:ext uri="{BB962C8B-B14F-4D97-AF65-F5344CB8AC3E}">
        <p14:creationId xmlns:p14="http://schemas.microsoft.com/office/powerpoint/2010/main" val="12311824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186660" y="764704"/>
            <a:ext cx="8770680"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Reports : graphs</a:t>
            </a:r>
            <a:endParaRPr lang="en-US" sz="2400" b="1" dirty="0"/>
          </a:p>
        </p:txBody>
      </p:sp>
      <p:pic>
        <p:nvPicPr>
          <p:cNvPr id="3" name="Picture 2"/>
          <p:cNvPicPr>
            <a:picLocks noChangeAspect="1"/>
          </p:cNvPicPr>
          <p:nvPr/>
        </p:nvPicPr>
        <p:blipFill>
          <a:blip r:embed="rId3"/>
          <a:stretch>
            <a:fillRect/>
          </a:stretch>
        </p:blipFill>
        <p:spPr>
          <a:xfrm>
            <a:off x="323528" y="812513"/>
            <a:ext cx="379859" cy="366046"/>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762000" y="1484784"/>
            <a:ext cx="7620000" cy="4819650"/>
          </a:xfrm>
          <a:prstGeom prst="rect">
            <a:avLst/>
          </a:prstGeom>
        </p:spPr>
      </p:pic>
      <p:sp>
        <p:nvSpPr>
          <p:cNvPr id="6" name="ZoneTexte 2"/>
          <p:cNvSpPr txBox="1"/>
          <p:nvPr/>
        </p:nvSpPr>
        <p:spPr>
          <a:xfrm>
            <a:off x="107504" y="44624"/>
            <a:ext cx="4464496" cy="369332"/>
          </a:xfrm>
          <a:prstGeom prst="rect">
            <a:avLst/>
          </a:prstGeom>
          <a:noFill/>
        </p:spPr>
        <p:txBody>
          <a:bodyPr wrap="square" rtlCol="0">
            <a:spAutoFit/>
          </a:bodyPr>
          <a:lstStyle/>
          <a:p>
            <a:r>
              <a:rPr lang="en-US" b="1" dirty="0" smtClean="0">
                <a:solidFill>
                  <a:schemeClr val="bg1"/>
                </a:solidFill>
              </a:rPr>
              <a:t>Reporting : graphs &amp; filter selection</a:t>
            </a:r>
            <a:endParaRPr lang="en-US" b="1" dirty="0">
              <a:solidFill>
                <a:schemeClr val="bg1"/>
              </a:solidFill>
            </a:endParaRPr>
          </a:p>
        </p:txBody>
      </p:sp>
      <p:pic>
        <p:nvPicPr>
          <p:cNvPr id="7" name="Picture 6"/>
          <p:cNvPicPr>
            <a:picLocks noChangeAspect="1"/>
          </p:cNvPicPr>
          <p:nvPr/>
        </p:nvPicPr>
        <p:blipFill>
          <a:blip r:embed="rId5"/>
          <a:stretch>
            <a:fillRect/>
          </a:stretch>
        </p:blipFill>
        <p:spPr>
          <a:xfrm>
            <a:off x="2327821" y="2564904"/>
            <a:ext cx="4488358" cy="5190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54949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Pol\Downloads\graph 1 - Copi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19175"/>
            <a:ext cx="7618413" cy="4819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brandsoftheworld.com/sites/default/files/styles/logo-thumbnail/public/032011/untitled-1_28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963" b="31017"/>
          <a:stretch/>
        </p:blipFill>
        <p:spPr bwMode="auto">
          <a:xfrm>
            <a:off x="1835696" y="4911588"/>
            <a:ext cx="792088" cy="269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6" descr="http://www.imexmoto.pl/gfx/gal/_wsb_415x173_Michelin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4842620"/>
            <a:ext cx="976610" cy="4071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youngdigitals.de/wp-content/uploads/2013/12/Goodyear-Logo-495x27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098" b="30702"/>
          <a:stretch/>
        </p:blipFill>
        <p:spPr bwMode="auto">
          <a:xfrm>
            <a:off x="5013098" y="4941168"/>
            <a:ext cx="983587" cy="2103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7288063" y="2160000"/>
            <a:ext cx="936104" cy="184666"/>
          </a:xfrm>
          <a:prstGeom prst="rect">
            <a:avLst/>
          </a:prstGeom>
          <a:noFill/>
        </p:spPr>
        <p:txBody>
          <a:bodyPr wrap="square" rtlCol="0">
            <a:spAutoFit/>
          </a:bodyPr>
          <a:lstStyle/>
          <a:p>
            <a:r>
              <a:rPr lang="en-US" sz="600" dirty="0" smtClean="0"/>
              <a:t>Bridgestone (18 tires)</a:t>
            </a:r>
            <a:endParaRPr lang="en-US" sz="600" dirty="0"/>
          </a:p>
        </p:txBody>
      </p:sp>
      <p:sp>
        <p:nvSpPr>
          <p:cNvPr id="8" name="ZoneTexte 7"/>
          <p:cNvSpPr txBox="1"/>
          <p:nvPr/>
        </p:nvSpPr>
        <p:spPr>
          <a:xfrm>
            <a:off x="7288063" y="3528000"/>
            <a:ext cx="936104" cy="184666"/>
          </a:xfrm>
          <a:prstGeom prst="rect">
            <a:avLst/>
          </a:prstGeom>
          <a:noFill/>
        </p:spPr>
        <p:txBody>
          <a:bodyPr wrap="square" rtlCol="0">
            <a:spAutoFit/>
          </a:bodyPr>
          <a:lstStyle/>
          <a:p>
            <a:r>
              <a:rPr lang="en-US" sz="600" dirty="0" smtClean="0"/>
              <a:t>Michelin (24 tires)</a:t>
            </a:r>
            <a:endParaRPr lang="en-US" sz="600" dirty="0"/>
          </a:p>
        </p:txBody>
      </p:sp>
      <p:sp>
        <p:nvSpPr>
          <p:cNvPr id="9" name="ZoneTexte 8"/>
          <p:cNvSpPr txBox="1"/>
          <p:nvPr/>
        </p:nvSpPr>
        <p:spPr>
          <a:xfrm>
            <a:off x="7288063" y="4911588"/>
            <a:ext cx="936104" cy="184666"/>
          </a:xfrm>
          <a:prstGeom prst="rect">
            <a:avLst/>
          </a:prstGeom>
          <a:noFill/>
        </p:spPr>
        <p:txBody>
          <a:bodyPr wrap="square" rtlCol="0">
            <a:spAutoFit/>
          </a:bodyPr>
          <a:lstStyle/>
          <a:p>
            <a:r>
              <a:rPr lang="en-US" sz="600" dirty="0" smtClean="0"/>
              <a:t>Goodyear (32 tires)</a:t>
            </a:r>
            <a:endParaRPr lang="en-US" sz="600" dirty="0"/>
          </a:p>
        </p:txBody>
      </p:sp>
      <p:sp>
        <p:nvSpPr>
          <p:cNvPr id="10" name="ZoneTexte 9"/>
          <p:cNvSpPr txBox="1"/>
          <p:nvPr/>
        </p:nvSpPr>
        <p:spPr>
          <a:xfrm>
            <a:off x="3369679" y="5445224"/>
            <a:ext cx="936104" cy="184666"/>
          </a:xfrm>
          <a:prstGeom prst="rect">
            <a:avLst/>
          </a:prstGeom>
          <a:noFill/>
        </p:spPr>
        <p:txBody>
          <a:bodyPr wrap="square" rtlCol="0">
            <a:spAutoFit/>
          </a:bodyPr>
          <a:lstStyle/>
          <a:p>
            <a:pPr algn="ctr"/>
            <a:r>
              <a:rPr lang="en-US" sz="600" dirty="0" smtClean="0"/>
              <a:t>(74 tires)</a:t>
            </a:r>
            <a:endParaRPr lang="en-US" sz="600" dirty="0"/>
          </a:p>
        </p:txBody>
      </p:sp>
      <p:sp>
        <p:nvSpPr>
          <p:cNvPr id="7" name="ZoneTexte 6"/>
          <p:cNvSpPr txBox="1"/>
          <p:nvPr/>
        </p:nvSpPr>
        <p:spPr>
          <a:xfrm>
            <a:off x="1871700" y="3395663"/>
            <a:ext cx="720080" cy="261610"/>
          </a:xfrm>
          <a:prstGeom prst="rect">
            <a:avLst/>
          </a:prstGeom>
          <a:noFill/>
        </p:spPr>
        <p:txBody>
          <a:bodyPr wrap="square" rtlCol="0">
            <a:spAutoFit/>
          </a:bodyPr>
          <a:lstStyle/>
          <a:p>
            <a:pPr algn="ctr"/>
            <a:r>
              <a:rPr lang="en-US" sz="1050" b="1" dirty="0" smtClean="0">
                <a:solidFill>
                  <a:schemeClr val="bg1"/>
                </a:solidFill>
              </a:rPr>
              <a:t>1.24</a:t>
            </a:r>
            <a:endParaRPr lang="en-US" sz="1050" b="1" dirty="0">
              <a:solidFill>
                <a:schemeClr val="bg1"/>
              </a:solidFill>
            </a:endParaRPr>
          </a:p>
        </p:txBody>
      </p:sp>
      <p:sp>
        <p:nvSpPr>
          <p:cNvPr id="12" name="ZoneTexte 11"/>
          <p:cNvSpPr txBox="1"/>
          <p:nvPr/>
        </p:nvSpPr>
        <p:spPr>
          <a:xfrm>
            <a:off x="3585703" y="3278506"/>
            <a:ext cx="720080" cy="261610"/>
          </a:xfrm>
          <a:prstGeom prst="rect">
            <a:avLst/>
          </a:prstGeom>
          <a:noFill/>
        </p:spPr>
        <p:txBody>
          <a:bodyPr wrap="square" rtlCol="0">
            <a:spAutoFit/>
          </a:bodyPr>
          <a:lstStyle/>
          <a:p>
            <a:pPr algn="ctr"/>
            <a:r>
              <a:rPr lang="en-US" sz="1050" b="1" dirty="0" smtClean="0">
                <a:solidFill>
                  <a:schemeClr val="bg1"/>
                </a:solidFill>
              </a:rPr>
              <a:t>1.32</a:t>
            </a:r>
            <a:endParaRPr lang="en-US" sz="1050" b="1" dirty="0">
              <a:solidFill>
                <a:schemeClr val="bg1"/>
              </a:solidFill>
            </a:endParaRPr>
          </a:p>
        </p:txBody>
      </p:sp>
      <p:sp>
        <p:nvSpPr>
          <p:cNvPr id="13" name="ZoneTexte 12"/>
          <p:cNvSpPr txBox="1"/>
          <p:nvPr/>
        </p:nvSpPr>
        <p:spPr>
          <a:xfrm>
            <a:off x="5144851" y="3620333"/>
            <a:ext cx="720080" cy="261610"/>
          </a:xfrm>
          <a:prstGeom prst="rect">
            <a:avLst/>
          </a:prstGeom>
          <a:noFill/>
        </p:spPr>
        <p:txBody>
          <a:bodyPr wrap="square" rtlCol="0">
            <a:spAutoFit/>
          </a:bodyPr>
          <a:lstStyle/>
          <a:p>
            <a:pPr algn="ctr"/>
            <a:r>
              <a:rPr lang="en-US" sz="1050" b="1" dirty="0" smtClean="0"/>
              <a:t>1.07</a:t>
            </a:r>
            <a:endParaRPr lang="en-US" sz="1050" b="1" dirty="0"/>
          </a:p>
        </p:txBody>
      </p:sp>
    </p:spTree>
    <p:extLst>
      <p:ext uri="{BB962C8B-B14F-4D97-AF65-F5344CB8AC3E}">
        <p14:creationId xmlns:p14="http://schemas.microsoft.com/office/powerpoint/2010/main" val="15748976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9144000" cy="6381328"/>
          </a:xfrm>
          <a:prstGeom prst="rect">
            <a:avLst/>
          </a:prstGeom>
        </p:spPr>
      </p:pic>
      <p:sp>
        <p:nvSpPr>
          <p:cNvPr id="2" name="Rectangle 1"/>
          <p:cNvSpPr/>
          <p:nvPr/>
        </p:nvSpPr>
        <p:spPr>
          <a:xfrm>
            <a:off x="611560" y="2651673"/>
            <a:ext cx="7920880" cy="923330"/>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dirty="0" smtClean="0">
                <a:ln w="0"/>
                <a:solidFill>
                  <a:schemeClr val="bg1">
                    <a:lumMod val="95000"/>
                  </a:schemeClr>
                </a:solidFill>
                <a:effectLst>
                  <a:outerShdw blurRad="38100" dist="19050" dir="2700000" algn="tl" rotWithShape="0">
                    <a:schemeClr val="dk1">
                      <a:alpha val="40000"/>
                    </a:schemeClr>
                  </a:outerShdw>
                </a:effectLst>
                <a:latin typeface="Arial Black" panose="020B0A04020102020204" pitchFamily="34" charset="0"/>
              </a:rPr>
              <a:t>5.Backup &amp; import</a:t>
            </a:r>
            <a:endParaRPr lang="en-US" sz="5400" dirty="0">
              <a:ln w="0"/>
              <a:solidFill>
                <a:schemeClr val="bg1">
                  <a:lumMod val="95000"/>
                </a:schemeClr>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5" name="Picture 4"/>
          <p:cNvPicPr>
            <a:picLocks noChangeAspect="1"/>
          </p:cNvPicPr>
          <p:nvPr/>
        </p:nvPicPr>
        <p:blipFill>
          <a:blip r:embed="rId4"/>
          <a:stretch>
            <a:fillRect/>
          </a:stretch>
        </p:blipFill>
        <p:spPr>
          <a:xfrm>
            <a:off x="456009" y="4437112"/>
            <a:ext cx="8231982" cy="621282"/>
          </a:xfrm>
          <a:prstGeom prst="rect">
            <a:avLst/>
          </a:prstGeom>
        </p:spPr>
      </p:pic>
    </p:spTree>
    <p:extLst>
      <p:ext uri="{BB962C8B-B14F-4D97-AF65-F5344CB8AC3E}">
        <p14:creationId xmlns:p14="http://schemas.microsoft.com/office/powerpoint/2010/main" val="13984859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7787" y="1412776"/>
            <a:ext cx="8828425" cy="4248472"/>
          </a:xfrm>
          <a:prstGeom prst="rect">
            <a:avLst/>
          </a:prstGeom>
          <a:ln>
            <a:solidFill>
              <a:schemeClr val="bg1">
                <a:lumMod val="75000"/>
              </a:schemeClr>
            </a:solidFill>
          </a:ln>
        </p:spPr>
      </p:pic>
      <p:sp>
        <p:nvSpPr>
          <p:cNvPr id="3" name="Rectangle 2"/>
          <p:cNvSpPr/>
          <p:nvPr/>
        </p:nvSpPr>
        <p:spPr>
          <a:xfrm>
            <a:off x="6228184" y="4869160"/>
            <a:ext cx="1080120" cy="954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p:cNvSpPr txBox="1"/>
          <p:nvPr/>
        </p:nvSpPr>
        <p:spPr>
          <a:xfrm>
            <a:off x="233772" y="692696"/>
            <a:ext cx="8676455"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Sharing data : Backup &amp; import</a:t>
            </a:r>
            <a:endParaRPr lang="en-US" sz="2400" b="1" dirty="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744764"/>
            <a:ext cx="389545" cy="357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928601" y="4869160"/>
            <a:ext cx="1080120" cy="954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2098" y="48216"/>
            <a:ext cx="3714911" cy="338554"/>
          </a:xfrm>
          <a:prstGeom prst="rect">
            <a:avLst/>
          </a:prstGeom>
          <a:noFill/>
        </p:spPr>
        <p:txBody>
          <a:bodyPr wrap="square" rtlCol="0">
            <a:spAutoFit/>
          </a:bodyPr>
          <a:lstStyle/>
          <a:p>
            <a:r>
              <a:rPr lang="en-US" sz="1600" b="1" dirty="0" smtClean="0">
                <a:solidFill>
                  <a:schemeClr val="bg1"/>
                </a:solidFill>
              </a:rPr>
              <a:t>Save &amp; share data</a:t>
            </a:r>
            <a:endParaRPr lang="en-US" sz="1600" b="1" dirty="0">
              <a:solidFill>
                <a:schemeClr val="bg1"/>
              </a:solidFill>
            </a:endParaRPr>
          </a:p>
        </p:txBody>
      </p:sp>
    </p:spTree>
    <p:extLst>
      <p:ext uri="{BB962C8B-B14F-4D97-AF65-F5344CB8AC3E}">
        <p14:creationId xmlns:p14="http://schemas.microsoft.com/office/powerpoint/2010/main" val="204816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233772" y="692696"/>
            <a:ext cx="8676455"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Saving your data : Backup</a:t>
            </a:r>
            <a:endParaRPr lang="en-US" sz="2400" b="1"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44764"/>
            <a:ext cx="389545" cy="357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stretch>
            <a:fillRect/>
          </a:stretch>
        </p:blipFill>
        <p:spPr>
          <a:xfrm>
            <a:off x="281162" y="1700808"/>
            <a:ext cx="8581675" cy="3713173"/>
          </a:xfrm>
          <a:prstGeom prst="rect">
            <a:avLst/>
          </a:prstGeom>
        </p:spPr>
      </p:pic>
      <p:sp>
        <p:nvSpPr>
          <p:cNvPr id="5" name="Rectangle 4"/>
          <p:cNvSpPr/>
          <p:nvPr/>
        </p:nvSpPr>
        <p:spPr>
          <a:xfrm>
            <a:off x="126781" y="4643374"/>
            <a:ext cx="8862325"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71799" y="2996952"/>
            <a:ext cx="4290975" cy="52322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pPr algn="ctr"/>
            <a:r>
              <a:rPr lang="en-US" sz="1400" b="1" dirty="0" smtClean="0"/>
              <a:t>You can select one or more customers or all customers by clicking “Select All”</a:t>
            </a:r>
            <a:endParaRPr lang="en-US" sz="1400" b="1" dirty="0"/>
          </a:p>
        </p:txBody>
      </p:sp>
      <p:cxnSp>
        <p:nvCxnSpPr>
          <p:cNvPr id="8" name="Straight Arrow Connector 7"/>
          <p:cNvCxnSpPr/>
          <p:nvPr/>
        </p:nvCxnSpPr>
        <p:spPr>
          <a:xfrm>
            <a:off x="7524328" y="3357563"/>
            <a:ext cx="0" cy="15115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23527" y="2274688"/>
            <a:ext cx="1" cy="9838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6" idx="1"/>
          </p:cNvCxnSpPr>
          <p:nvPr/>
        </p:nvCxnSpPr>
        <p:spPr>
          <a:xfrm>
            <a:off x="323527" y="3258562"/>
            <a:ext cx="24482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62774" y="3357563"/>
            <a:ext cx="450993"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Left Brace 17"/>
          <p:cNvSpPr/>
          <p:nvPr/>
        </p:nvSpPr>
        <p:spPr>
          <a:xfrm>
            <a:off x="126781" y="1844824"/>
            <a:ext cx="106991" cy="380363"/>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3225098" y="5821693"/>
            <a:ext cx="3384376" cy="30777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pPr algn="ctr"/>
            <a:r>
              <a:rPr lang="en-US" sz="1400" b="1" dirty="0" smtClean="0"/>
              <a:t>You can select one or all tires brands</a:t>
            </a:r>
            <a:endParaRPr lang="en-US" sz="1400" b="1" dirty="0"/>
          </a:p>
        </p:txBody>
      </p:sp>
      <p:cxnSp>
        <p:nvCxnSpPr>
          <p:cNvPr id="21" name="Straight Arrow Connector 20"/>
          <p:cNvCxnSpPr>
            <a:stCxn id="19" idx="0"/>
          </p:cNvCxnSpPr>
          <p:nvPr/>
        </p:nvCxnSpPr>
        <p:spPr>
          <a:xfrm flipV="1">
            <a:off x="4917286" y="5111426"/>
            <a:ext cx="0" cy="7102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3465" y="5821693"/>
            <a:ext cx="2765938" cy="30777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pPr algn="ctr"/>
            <a:r>
              <a:rPr lang="en-US" sz="1400" b="1" dirty="0" smtClean="0"/>
              <a:t>Backup without costs/prices</a:t>
            </a:r>
            <a:endParaRPr lang="en-US" sz="1400" b="1" dirty="0"/>
          </a:p>
        </p:txBody>
      </p:sp>
      <p:cxnSp>
        <p:nvCxnSpPr>
          <p:cNvPr id="23" name="Straight Arrow Connector 22"/>
          <p:cNvCxnSpPr/>
          <p:nvPr/>
        </p:nvCxnSpPr>
        <p:spPr>
          <a:xfrm flipV="1">
            <a:off x="899592" y="5170312"/>
            <a:ext cx="0" cy="6513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42098" y="48216"/>
            <a:ext cx="3714911" cy="338554"/>
          </a:xfrm>
          <a:prstGeom prst="rect">
            <a:avLst/>
          </a:prstGeom>
          <a:noFill/>
        </p:spPr>
        <p:txBody>
          <a:bodyPr wrap="square" rtlCol="0">
            <a:spAutoFit/>
          </a:bodyPr>
          <a:lstStyle/>
          <a:p>
            <a:r>
              <a:rPr lang="en-US" sz="1600" b="1" dirty="0" smtClean="0">
                <a:solidFill>
                  <a:schemeClr val="bg1"/>
                </a:solidFill>
              </a:rPr>
              <a:t>Save data : backup</a:t>
            </a:r>
            <a:endParaRPr lang="en-US" sz="1600" b="1" dirty="0">
              <a:solidFill>
                <a:schemeClr val="bg1"/>
              </a:solidFill>
            </a:endParaRPr>
          </a:p>
        </p:txBody>
      </p:sp>
    </p:spTree>
    <p:extLst>
      <p:ext uri="{BB962C8B-B14F-4D97-AF65-F5344CB8AC3E}">
        <p14:creationId xmlns:p14="http://schemas.microsoft.com/office/powerpoint/2010/main" val="91592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8" grpId="0" animBg="1"/>
      <p:bldP spid="19" grpId="0" animBg="1"/>
      <p:bldP spid="2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3772" y="692696"/>
            <a:ext cx="8676455"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Save your data : Backup</a:t>
            </a:r>
            <a:endParaRPr lang="en-US" sz="2400" b="1"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44764"/>
            <a:ext cx="389545" cy="357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233772" y="1490663"/>
            <a:ext cx="8650304" cy="4170585"/>
          </a:xfrm>
          <a:prstGeom prst="rect">
            <a:avLst/>
          </a:prstGeom>
        </p:spPr>
      </p:pic>
      <p:sp>
        <p:nvSpPr>
          <p:cNvPr id="7" name="Rectangle 6"/>
          <p:cNvSpPr/>
          <p:nvPr/>
        </p:nvSpPr>
        <p:spPr>
          <a:xfrm>
            <a:off x="1619672" y="4293096"/>
            <a:ext cx="136815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3773" y="5805264"/>
            <a:ext cx="8650304" cy="461665"/>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r>
              <a:rPr lang="en-US" sz="1200" dirty="0" smtClean="0"/>
              <a:t>Choose where you want to save your backup They will be saved in .</a:t>
            </a:r>
            <a:r>
              <a:rPr lang="en-US" sz="1200" dirty="0" err="1" smtClean="0"/>
              <a:t>mdb</a:t>
            </a:r>
            <a:r>
              <a:rPr lang="en-US" sz="1200" dirty="0" smtClean="0"/>
              <a:t> format</a:t>
            </a:r>
          </a:p>
          <a:p>
            <a:r>
              <a:rPr lang="en-US" sz="1200" b="1" i="1" dirty="0" smtClean="0"/>
              <a:t>File name  must be changed (Every backup is always created under the generic naming “Emt3Back.mdb”)</a:t>
            </a:r>
            <a:endParaRPr lang="en-US" sz="1200" b="1" i="1" dirty="0"/>
          </a:p>
        </p:txBody>
      </p:sp>
      <p:sp>
        <p:nvSpPr>
          <p:cNvPr id="9" name="TextBox 8"/>
          <p:cNvSpPr txBox="1"/>
          <p:nvPr/>
        </p:nvSpPr>
        <p:spPr>
          <a:xfrm>
            <a:off x="142098" y="48216"/>
            <a:ext cx="3714911" cy="338554"/>
          </a:xfrm>
          <a:prstGeom prst="rect">
            <a:avLst/>
          </a:prstGeom>
          <a:noFill/>
        </p:spPr>
        <p:txBody>
          <a:bodyPr wrap="square" rtlCol="0">
            <a:spAutoFit/>
          </a:bodyPr>
          <a:lstStyle/>
          <a:p>
            <a:r>
              <a:rPr lang="en-US" sz="1600" b="1" dirty="0" smtClean="0">
                <a:solidFill>
                  <a:schemeClr val="bg1"/>
                </a:solidFill>
              </a:rPr>
              <a:t>Save data : backup</a:t>
            </a:r>
            <a:endParaRPr lang="en-US" sz="1600" b="1" dirty="0">
              <a:solidFill>
                <a:schemeClr val="bg1"/>
              </a:solidFill>
            </a:endParaRPr>
          </a:p>
        </p:txBody>
      </p:sp>
      <p:pic>
        <p:nvPicPr>
          <p:cNvPr id="10" name="Picture 9"/>
          <p:cNvPicPr>
            <a:picLocks noChangeAspect="1"/>
          </p:cNvPicPr>
          <p:nvPr/>
        </p:nvPicPr>
        <p:blipFill>
          <a:blip r:embed="rId5"/>
          <a:stretch>
            <a:fillRect/>
          </a:stretch>
        </p:blipFill>
        <p:spPr>
          <a:xfrm>
            <a:off x="8460432" y="5863822"/>
            <a:ext cx="307201" cy="344547"/>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17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233772" y="692696"/>
            <a:ext cx="8676455"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smtClean="0"/>
              <a:t>Sharing data : Backup &amp; import</a:t>
            </a:r>
            <a:endParaRPr lang="en-US" sz="2400" b="1"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44764"/>
            <a:ext cx="389545" cy="357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4"/>
          <a:srcRect t="17398"/>
          <a:stretch/>
        </p:blipFill>
        <p:spPr>
          <a:xfrm>
            <a:off x="233772" y="1916832"/>
            <a:ext cx="8676456" cy="3521164"/>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6" name="TextBox 5"/>
          <p:cNvSpPr txBox="1"/>
          <p:nvPr/>
        </p:nvSpPr>
        <p:spPr>
          <a:xfrm>
            <a:off x="142098" y="48216"/>
            <a:ext cx="3714911" cy="338554"/>
          </a:xfrm>
          <a:prstGeom prst="rect">
            <a:avLst/>
          </a:prstGeom>
          <a:noFill/>
        </p:spPr>
        <p:txBody>
          <a:bodyPr wrap="square" rtlCol="0">
            <a:spAutoFit/>
          </a:bodyPr>
          <a:lstStyle/>
          <a:p>
            <a:r>
              <a:rPr lang="en-US" sz="1600" b="1" dirty="0" smtClean="0">
                <a:solidFill>
                  <a:schemeClr val="bg1"/>
                </a:solidFill>
              </a:rPr>
              <a:t>Save data : backup</a:t>
            </a:r>
            <a:endParaRPr lang="en-US" sz="1600" b="1" dirty="0">
              <a:solidFill>
                <a:schemeClr val="bg1"/>
              </a:solidFill>
            </a:endParaRPr>
          </a:p>
        </p:txBody>
      </p:sp>
      <p:sp>
        <p:nvSpPr>
          <p:cNvPr id="7" name="TextBox 6"/>
          <p:cNvSpPr txBox="1"/>
          <p:nvPr/>
        </p:nvSpPr>
        <p:spPr>
          <a:xfrm>
            <a:off x="233773" y="5805264"/>
            <a:ext cx="8650304" cy="276999"/>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en-US" sz="1200" b="1" i="1" dirty="0" smtClean="0"/>
              <a:t>Backup completed : confirmation by popup</a:t>
            </a:r>
            <a:endParaRPr lang="en-US" sz="1200" b="1" i="1" dirty="0"/>
          </a:p>
        </p:txBody>
      </p:sp>
    </p:spTree>
    <p:extLst>
      <p:ext uri="{BB962C8B-B14F-4D97-AF65-F5344CB8AC3E}">
        <p14:creationId xmlns:p14="http://schemas.microsoft.com/office/powerpoint/2010/main" val="34351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7787" y="1412776"/>
            <a:ext cx="8828425" cy="4248472"/>
          </a:xfrm>
          <a:prstGeom prst="rect">
            <a:avLst/>
          </a:prstGeom>
          <a:ln>
            <a:solidFill>
              <a:schemeClr val="bg1">
                <a:lumMod val="75000"/>
              </a:schemeClr>
            </a:solidFill>
          </a:ln>
        </p:spPr>
      </p:pic>
      <p:sp>
        <p:nvSpPr>
          <p:cNvPr id="3" name="ZoneTexte 3"/>
          <p:cNvSpPr txBox="1"/>
          <p:nvPr/>
        </p:nvSpPr>
        <p:spPr>
          <a:xfrm>
            <a:off x="233772" y="692696"/>
            <a:ext cx="8676455"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a:t>D</a:t>
            </a:r>
            <a:r>
              <a:rPr lang="en-US" sz="2400" b="1" dirty="0" smtClean="0"/>
              <a:t>ata import</a:t>
            </a:r>
            <a:endParaRPr lang="en-US" sz="2400" b="1"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744764"/>
            <a:ext cx="389545" cy="357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2098" y="48216"/>
            <a:ext cx="3714911" cy="338554"/>
          </a:xfrm>
          <a:prstGeom prst="rect">
            <a:avLst/>
          </a:prstGeom>
          <a:noFill/>
        </p:spPr>
        <p:txBody>
          <a:bodyPr wrap="square" rtlCol="0">
            <a:spAutoFit/>
          </a:bodyPr>
          <a:lstStyle/>
          <a:p>
            <a:r>
              <a:rPr lang="en-US" sz="1600" b="1" dirty="0" smtClean="0">
                <a:solidFill>
                  <a:schemeClr val="bg1"/>
                </a:solidFill>
              </a:rPr>
              <a:t>Import data</a:t>
            </a:r>
            <a:endParaRPr lang="en-US" sz="1600" b="1" dirty="0">
              <a:solidFill>
                <a:schemeClr val="bg1"/>
              </a:solidFill>
            </a:endParaRPr>
          </a:p>
        </p:txBody>
      </p:sp>
    </p:spTree>
    <p:extLst>
      <p:ext uri="{BB962C8B-B14F-4D97-AF65-F5344CB8AC3E}">
        <p14:creationId xmlns:p14="http://schemas.microsoft.com/office/powerpoint/2010/main" val="12263407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3631" y="1868041"/>
            <a:ext cx="8574739" cy="3841998"/>
          </a:xfrm>
          <a:prstGeom prst="rect">
            <a:avLst/>
          </a:prstGeom>
        </p:spPr>
      </p:pic>
      <p:sp>
        <p:nvSpPr>
          <p:cNvPr id="4" name="ZoneTexte 3"/>
          <p:cNvSpPr txBox="1"/>
          <p:nvPr/>
        </p:nvSpPr>
        <p:spPr>
          <a:xfrm>
            <a:off x="233772" y="692696"/>
            <a:ext cx="8676455"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a:t>D</a:t>
            </a:r>
            <a:r>
              <a:rPr lang="en-US" sz="2400" b="1" dirty="0" smtClean="0"/>
              <a:t>ata import</a:t>
            </a:r>
            <a:endParaRPr lang="en-US" sz="2400" b="1" dirty="0"/>
          </a:p>
        </p:txBody>
      </p:sp>
      <p:sp>
        <p:nvSpPr>
          <p:cNvPr id="8" name="Rectangle 7"/>
          <p:cNvSpPr/>
          <p:nvPr/>
        </p:nvSpPr>
        <p:spPr>
          <a:xfrm>
            <a:off x="7785228" y="4957911"/>
            <a:ext cx="1251267"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8" idx="0"/>
          </p:cNvCxnSpPr>
          <p:nvPr/>
        </p:nvCxnSpPr>
        <p:spPr>
          <a:xfrm flipV="1">
            <a:off x="8410862" y="3789040"/>
            <a:ext cx="0" cy="11688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588225" y="3789040"/>
            <a:ext cx="1822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2098" y="48216"/>
            <a:ext cx="3714911" cy="338554"/>
          </a:xfrm>
          <a:prstGeom prst="rect">
            <a:avLst/>
          </a:prstGeom>
          <a:noFill/>
        </p:spPr>
        <p:txBody>
          <a:bodyPr wrap="square" rtlCol="0">
            <a:spAutoFit/>
          </a:bodyPr>
          <a:lstStyle/>
          <a:p>
            <a:r>
              <a:rPr lang="en-US" sz="1600" b="1" dirty="0" smtClean="0">
                <a:solidFill>
                  <a:schemeClr val="bg1"/>
                </a:solidFill>
              </a:rPr>
              <a:t>Import data from a file</a:t>
            </a:r>
            <a:endParaRPr lang="en-US" sz="1600" b="1" dirty="0">
              <a:solidFill>
                <a:schemeClr val="bg1"/>
              </a:solidFill>
            </a:endParaRPr>
          </a:p>
        </p:txBody>
      </p:sp>
      <p:sp>
        <p:nvSpPr>
          <p:cNvPr id="24" name="TextBox 23"/>
          <p:cNvSpPr txBox="1"/>
          <p:nvPr/>
        </p:nvSpPr>
        <p:spPr>
          <a:xfrm>
            <a:off x="230098" y="5947603"/>
            <a:ext cx="8650304" cy="276999"/>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en-US" sz="1200" b="1" i="1" dirty="0" smtClean="0"/>
              <a:t>Click “import” and select the file you want to import</a:t>
            </a:r>
            <a:endParaRPr lang="en-US" sz="1200" b="1" i="1" dirty="0"/>
          </a:p>
        </p:txBody>
      </p:sp>
    </p:spTree>
    <p:extLst>
      <p:ext uri="{BB962C8B-B14F-4D97-AF65-F5344CB8AC3E}">
        <p14:creationId xmlns:p14="http://schemas.microsoft.com/office/powerpoint/2010/main" val="336919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27352" y="1811968"/>
            <a:ext cx="8582876" cy="3705264"/>
          </a:xfrm>
          <a:prstGeom prst="rect">
            <a:avLst/>
          </a:prstGeom>
          <a:ln>
            <a:noFill/>
          </a:ln>
          <a:effectLst>
            <a:outerShdw blurRad="292100" dist="139700" dir="2700000" algn="tl" rotWithShape="0">
              <a:srgbClr val="333333">
                <a:alpha val="65000"/>
              </a:srgbClr>
            </a:outerShdw>
          </a:effectLst>
        </p:spPr>
      </p:pic>
      <p:sp>
        <p:nvSpPr>
          <p:cNvPr id="3" name="ZoneTexte 3"/>
          <p:cNvSpPr txBox="1"/>
          <p:nvPr/>
        </p:nvSpPr>
        <p:spPr>
          <a:xfrm>
            <a:off x="233772" y="692696"/>
            <a:ext cx="8676455"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b="1" dirty="0"/>
              <a:t>D</a:t>
            </a:r>
            <a:r>
              <a:rPr lang="en-US" sz="2400" b="1" dirty="0" smtClean="0"/>
              <a:t>ata import</a:t>
            </a:r>
            <a:endParaRPr lang="en-US" sz="2400" b="1" dirty="0"/>
          </a:p>
        </p:txBody>
      </p:sp>
      <p:sp>
        <p:nvSpPr>
          <p:cNvPr id="4" name="TextBox 3"/>
          <p:cNvSpPr txBox="1"/>
          <p:nvPr/>
        </p:nvSpPr>
        <p:spPr>
          <a:xfrm>
            <a:off x="4614129" y="3095953"/>
            <a:ext cx="4134335" cy="52322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pPr algn="ctr"/>
            <a:r>
              <a:rPr lang="en-US" sz="1400" b="1" dirty="0" smtClean="0"/>
              <a:t>You can select one or more customers or all customers by clicking “Select All”</a:t>
            </a:r>
            <a:endParaRPr lang="en-US" sz="1400" b="1" dirty="0"/>
          </a:p>
        </p:txBody>
      </p:sp>
      <p:sp>
        <p:nvSpPr>
          <p:cNvPr id="5" name="Oval 4"/>
          <p:cNvSpPr/>
          <p:nvPr/>
        </p:nvSpPr>
        <p:spPr>
          <a:xfrm>
            <a:off x="4211960" y="1619250"/>
            <a:ext cx="1728192" cy="8736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5058725" y="2492896"/>
            <a:ext cx="0" cy="6030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524328" y="3619173"/>
            <a:ext cx="8947" cy="12866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2098" y="48216"/>
            <a:ext cx="3714911" cy="338554"/>
          </a:xfrm>
          <a:prstGeom prst="rect">
            <a:avLst/>
          </a:prstGeom>
          <a:noFill/>
        </p:spPr>
        <p:txBody>
          <a:bodyPr wrap="square" rtlCol="0">
            <a:spAutoFit/>
          </a:bodyPr>
          <a:lstStyle/>
          <a:p>
            <a:r>
              <a:rPr lang="en-US" sz="1600" b="1" dirty="0" smtClean="0">
                <a:solidFill>
                  <a:schemeClr val="bg1"/>
                </a:solidFill>
              </a:rPr>
              <a:t>Import data from a file</a:t>
            </a:r>
            <a:endParaRPr lang="en-US" sz="1600" b="1" dirty="0">
              <a:solidFill>
                <a:schemeClr val="bg1"/>
              </a:solidFill>
            </a:endParaRPr>
          </a:p>
        </p:txBody>
      </p:sp>
    </p:spTree>
    <p:extLst>
      <p:ext uri="{BB962C8B-B14F-4D97-AF65-F5344CB8AC3E}">
        <p14:creationId xmlns:p14="http://schemas.microsoft.com/office/powerpoint/2010/main" val="24530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compl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99381BCB48904596C97868086BAA28" ma:contentTypeVersion="1" ma:contentTypeDescription="Create a new document." ma:contentTypeScope="" ma:versionID="f38484c902425f069b51970aaf105e29">
  <xsd:schema xmlns:xsd="http://www.w3.org/2001/XMLSchema" xmlns:xs="http://www.w3.org/2001/XMLSchema" xmlns:p="http://schemas.microsoft.com/office/2006/metadata/properties" xmlns:ns3="f5bb9f4b-4fad-48c7-9e7b-f7cea9088ff7" targetNamespace="http://schemas.microsoft.com/office/2006/metadata/properties" ma:root="true" ma:fieldsID="e3f80dba0f30377347c841e276bf9160" ns3:_="">
    <xsd:import namespace="f5bb9f4b-4fad-48c7-9e7b-f7cea9088ff7"/>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bb9f4b-4fad-48c7-9e7b-f7cea9088ff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25781E-D193-467B-8D75-D85566B240EB}">
  <ds:schemaRefs>
    <ds:schemaRef ds:uri="http://schemas.microsoft.com/sharepoint/v3/contenttype/forms"/>
  </ds:schemaRefs>
</ds:datastoreItem>
</file>

<file path=customXml/itemProps2.xml><?xml version="1.0" encoding="utf-8"?>
<ds:datastoreItem xmlns:ds="http://schemas.openxmlformats.org/officeDocument/2006/customXml" ds:itemID="{33179AAE-3A50-4580-A2EE-B5B90782622E}">
  <ds:schemaRefs>
    <ds:schemaRef ds:uri="http://schemas.microsoft.com/office/2006/documentManagement/types"/>
    <ds:schemaRef ds:uri="http://www.w3.org/XML/1998/namespace"/>
    <ds:schemaRef ds:uri="http://purl.org/dc/terms/"/>
    <ds:schemaRef ds:uri="http://schemas.microsoft.com/office/infopath/2007/PartnerControls"/>
    <ds:schemaRef ds:uri="http://purl.org/dc/dcmitype/"/>
    <ds:schemaRef ds:uri="http://purl.org/dc/elements/1.1/"/>
    <ds:schemaRef ds:uri="f5bb9f4b-4fad-48c7-9e7b-f7cea9088ff7"/>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F9D5D35-21A2-422C-BD9D-CF32CAECE6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bb9f4b-4fad-48c7-9e7b-f7cea9088f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5429</TotalTime>
  <Words>3980</Words>
  <Application>Microsoft Office PowerPoint</Application>
  <PresentationFormat>Affichage à l'écran (4:3)</PresentationFormat>
  <Paragraphs>644</Paragraphs>
  <Slides>102</Slides>
  <Notes>101</Notes>
  <HiddenSlides>0</HiddenSlides>
  <MMClips>0</MMClips>
  <ScaleCrop>false</ScaleCrop>
  <HeadingPairs>
    <vt:vector size="4" baseType="variant">
      <vt:variant>
        <vt:lpstr>Thème</vt:lpstr>
      </vt:variant>
      <vt:variant>
        <vt:i4>1</vt:i4>
      </vt:variant>
      <vt:variant>
        <vt:lpstr>Titres des diapositives</vt:lpstr>
      </vt:variant>
      <vt:variant>
        <vt:i4>102</vt:i4>
      </vt:variant>
    </vt:vector>
  </HeadingPairs>
  <TitlesOfParts>
    <vt:vector size="103"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EM track III training</dc:subject>
  <dc:creator>Jean-Pol Mairesse</dc:creator>
  <cp:lastModifiedBy>Jean-Pol Mairesse</cp:lastModifiedBy>
  <cp:revision>405</cp:revision>
  <cp:lastPrinted>2015-03-02T18:37:39Z</cp:lastPrinted>
  <dcterms:created xsi:type="dcterms:W3CDTF">2014-02-10T15:17:06Z</dcterms:created>
  <dcterms:modified xsi:type="dcterms:W3CDTF">2015-07-30T12:18:50Z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0x0101001299381BCB48904596C97868086BAA28</vt:lpwstr>
  </property>
</Properties>
</file>